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7"/>
  </p:notesMasterIdLst>
  <p:sldIdLst>
    <p:sldId id="270" r:id="rId2"/>
    <p:sldId id="256" r:id="rId3"/>
    <p:sldId id="268" r:id="rId4"/>
    <p:sldId id="258" r:id="rId5"/>
    <p:sldId id="257" r:id="rId6"/>
    <p:sldId id="259" r:id="rId7"/>
    <p:sldId id="260" r:id="rId8"/>
    <p:sldId id="261" r:id="rId9"/>
    <p:sldId id="262" r:id="rId10"/>
    <p:sldId id="272" r:id="rId11"/>
    <p:sldId id="264" r:id="rId12"/>
    <p:sldId id="265" r:id="rId13"/>
    <p:sldId id="266" r:id="rId14"/>
    <p:sldId id="267" r:id="rId15"/>
    <p:sldId id="271" r:id="rId16"/>
  </p:sldIdLst>
  <p:sldSz cx="9144000" cy="6858000" type="screen4x3"/>
  <p:notesSz cx="7023100" cy="93091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9C83A-C9DA-0791-E868-7B2840570D2D}" v="2" dt="2020-07-28T13:19:47.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3" autoAdjust="0"/>
    <p:restoredTop sz="69469" autoAdjust="0"/>
  </p:normalViewPr>
  <p:slideViewPr>
    <p:cSldViewPr>
      <p:cViewPr varScale="1">
        <p:scale>
          <a:sx n="61" d="100"/>
          <a:sy n="61" d="100"/>
        </p:scale>
        <p:origin x="2419" y="43"/>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2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E32335-4007-4F08-A035-26EF567ACB0F}" type="datetimeFigureOut">
              <a:rPr lang="en-US" smtClean="0"/>
              <a:t>2/1/2023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F9867D9-13CA-4AFD-9BCE-52D2B9C29444}" type="slidenum">
              <a:rPr lang="en-US" smtClean="0"/>
              <a:t>‹#›</a:t>
            </a:fld>
            <a:endParaRPr lang="en-US"/>
          </a:p>
        </p:txBody>
      </p:sp>
    </p:spTree>
    <p:extLst>
      <p:ext uri="{BB962C8B-B14F-4D97-AF65-F5344CB8AC3E}">
        <p14:creationId xmlns:p14="http://schemas.microsoft.com/office/powerpoint/2010/main" val="197941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displayed</a:t>
            </a:r>
            <a:r>
              <a:rPr lang="en-US" baseline="0" dirty="0"/>
              <a:t> as people enter the room for the presentation.</a:t>
            </a:r>
          </a:p>
          <a:p>
            <a:endParaRPr lang="en-US" baseline="0" dirty="0"/>
          </a:p>
          <a:p>
            <a:r>
              <a:rPr lang="en-US" baseline="0" dirty="0"/>
              <a:t>*If part of a conference, add the title to this slide. “Welcome to the PEAL Overview”</a:t>
            </a:r>
          </a:p>
        </p:txBody>
      </p:sp>
      <p:sp>
        <p:nvSpPr>
          <p:cNvPr id="4" name="Slide Number Placeholder 3"/>
          <p:cNvSpPr>
            <a:spLocks noGrp="1"/>
          </p:cNvSpPr>
          <p:nvPr>
            <p:ph type="sldNum" sz="quarter" idx="10"/>
          </p:nvPr>
        </p:nvSpPr>
        <p:spPr/>
        <p:txBody>
          <a:bodyPr/>
          <a:lstStyle/>
          <a:p>
            <a:fld id="{6C63D1FD-5404-46B1-B83D-BE9727245950}" type="slidenum">
              <a:rPr lang="en-US" smtClean="0"/>
              <a:t>1</a:t>
            </a:fld>
            <a:endParaRPr lang="en-US" dirty="0"/>
          </a:p>
        </p:txBody>
      </p:sp>
    </p:spTree>
    <p:extLst>
      <p:ext uri="{BB962C8B-B14F-4D97-AF65-F5344CB8AC3E}">
        <p14:creationId xmlns:p14="http://schemas.microsoft.com/office/powerpoint/2010/main" val="374815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0" y="4349750"/>
            <a:ext cx="6546850" cy="4495800"/>
          </a:xfrm>
        </p:spPr>
        <p:txBody>
          <a:bodyPr>
            <a:noAutofit/>
          </a:bodyPr>
          <a:lstStyle/>
          <a:p>
            <a:r>
              <a:rPr lang="en-US" sz="750" dirty="0"/>
              <a:t>Notes:</a:t>
            </a:r>
          </a:p>
          <a:p>
            <a:endParaRPr lang="en-US" sz="75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50" baseline="0" dirty="0"/>
              <a:t>PEAL’s mission focuses on leading rich, active lives as full members of the school and community.  </a:t>
            </a:r>
          </a:p>
          <a:p>
            <a:r>
              <a:rPr lang="en-US" sz="750" baseline="0" dirty="0"/>
              <a:t>It is of critical importance that families understand that every student who has an IEP is entitled to a Free and Appropriate Public Education in the Least Restrictive Environment,  and, that the first consideration for providing special education services should be in the general education classroom with typical peers. </a:t>
            </a:r>
          </a:p>
          <a:p>
            <a:endParaRPr lang="en-US" sz="750" baseline="0" dirty="0"/>
          </a:p>
          <a:p>
            <a:r>
              <a:rPr lang="en-US" sz="750" baseline="0" dirty="0"/>
              <a:t>One of the ways that PEAL accomplishes this mission is by providing individual assistance to families who have children with disabilities and special health care needs. </a:t>
            </a:r>
          </a:p>
          <a:p>
            <a:r>
              <a:rPr lang="en-US" sz="750" baseline="0" dirty="0"/>
              <a:t>The special education and health care systems are often challenging to navigate, especially when families are new to these systems. </a:t>
            </a:r>
          </a:p>
          <a:p>
            <a:r>
              <a:rPr lang="en-US" sz="750" baseline="0" dirty="0"/>
              <a:t>PEAL team members help families, youth and young adults to understand the rights that they have so that they can advocate for themselves.  Special education is a marathon, not a sprint.  </a:t>
            </a:r>
          </a:p>
          <a:p>
            <a:endParaRPr lang="en-US" sz="750" baseline="0" dirty="0"/>
          </a:p>
          <a:p>
            <a:r>
              <a:rPr lang="en-US" sz="750" baseline="0" dirty="0"/>
              <a:t>We support people to expect that children and youth with disabilities will be included at their home school, with appropriate supports provided so that all students have access to high quality education with high expectations for learning.  </a:t>
            </a:r>
          </a:p>
          <a:p>
            <a:r>
              <a:rPr lang="en-US" sz="750" baseline="0" dirty="0"/>
              <a:t>As youth begin transitioning to adult life, PEAL educates families, youth and young adults about effective transition planning that connects families to adult-serving systems so that their needs continue to be met once they leave school.  </a:t>
            </a:r>
          </a:p>
          <a:p>
            <a:endParaRPr lang="en-US" sz="750" baseline="0" dirty="0"/>
          </a:p>
          <a:p>
            <a:r>
              <a:rPr lang="en-US" sz="750" baseline="0" dirty="0"/>
              <a:t>Families who need to address special health care needs get information, education and support to access high quality coordinated health care – both behavioral and physical health care needs are addressed.  </a:t>
            </a:r>
          </a:p>
          <a:p>
            <a:endParaRPr lang="en-US" sz="750" baseline="0" dirty="0"/>
          </a:p>
          <a:p>
            <a:r>
              <a:rPr lang="en-US" sz="750" baseline="0" dirty="0"/>
              <a:t>PEAL team members work with individuals to understand the various documents that come along with special education, like Evaluation Reports, IEPs and NOREPs</a:t>
            </a:r>
          </a:p>
          <a:p>
            <a:r>
              <a:rPr lang="en-US" sz="750" baseline="0" dirty="0"/>
              <a:t>We help to translate jargon and unfamiliar terms and identify questions that families want to ask at a meeting with a school or health care provider.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50" baseline="0" dirty="0"/>
              <a:t>Generally, PEAL staff are unable to attend meetings in person. Under certain circumstances, for example, when English is not the parent’s first language, we may be able to attend on a case-by-case basis.</a:t>
            </a:r>
            <a:r>
              <a:rPr lang="en-US" sz="750" dirty="0"/>
              <a:t> Spanish speaking families are assisted by a bilingual Parent Advisor</a:t>
            </a:r>
            <a:r>
              <a:rPr lang="en-US" sz="750" baseline="0" dirty="0"/>
              <a:t> and we use real-time translators if families speak another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5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50" baseline="0" dirty="0"/>
              <a:t>As we work with people, we often provide resources so that they can learn more about specific topics, such as positive behavior support or procedural safeguards.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50" baseline="0" dirty="0"/>
              <a:t>Individual Assistance can be accessed by sending an email to info@pealcenter.org or calling the main number.  </a:t>
            </a:r>
            <a:endParaRPr lang="en-US" sz="750" dirty="0">
              <a:cs typeface="Calibri"/>
            </a:endParaRPr>
          </a:p>
          <a:p>
            <a:r>
              <a:rPr lang="en-US" sz="750" baseline="0" dirty="0"/>
              <a:t>Every effort is made to return contacts within 24 hours. </a:t>
            </a:r>
          </a:p>
          <a:p>
            <a:endParaRPr lang="en-US" sz="750" dirty="0"/>
          </a:p>
          <a:p>
            <a:r>
              <a:rPr lang="en-US" sz="750" b="1" dirty="0"/>
              <a:t>Deeper</a:t>
            </a:r>
            <a:r>
              <a:rPr lang="en-US" sz="750" b="1" baseline="0" dirty="0"/>
              <a:t> Dive:</a:t>
            </a:r>
          </a:p>
          <a:p>
            <a:r>
              <a:rPr lang="en-US" sz="750" b="1" dirty="0">
                <a:cs typeface="Calibri"/>
              </a:rPr>
              <a:t>PA story</a:t>
            </a:r>
            <a:endParaRPr lang="en-US" sz="750" b="1" dirty="0"/>
          </a:p>
          <a:p>
            <a:r>
              <a:rPr lang="en-US" sz="750" b="1" dirty="0"/>
              <a:t>An F2F story</a:t>
            </a:r>
            <a:endParaRPr lang="en-US" sz="750" b="1" baseline="0" dirty="0"/>
          </a:p>
          <a:p>
            <a:r>
              <a:rPr lang="en-US" sz="750" b="0" i="0" kern="1200" dirty="0">
                <a:solidFill>
                  <a:schemeClr val="tx1"/>
                </a:solidFill>
                <a:effectLst/>
              </a:rPr>
              <a:t> </a:t>
            </a:r>
          </a:p>
          <a:p>
            <a:r>
              <a:rPr lang="en-US" sz="750" b="0" i="0" kern="1200" dirty="0">
                <a:solidFill>
                  <a:schemeClr val="tx1"/>
                </a:solidFill>
                <a:effectLst/>
              </a:rPr>
              <a:t>INFORMATION FOR PRESENTERS:</a:t>
            </a:r>
            <a:r>
              <a:rPr lang="en-US" sz="750" b="0" i="0" kern="1200" baseline="0" dirty="0">
                <a:solidFill>
                  <a:schemeClr val="tx1"/>
                </a:solidFill>
                <a:effectLst/>
              </a:rPr>
              <a:t> </a:t>
            </a:r>
          </a:p>
          <a:p>
            <a:r>
              <a:rPr lang="en-US" sz="750" b="0" i="0" kern="1200" baseline="0" dirty="0">
                <a:solidFill>
                  <a:schemeClr val="tx1"/>
                </a:solidFill>
                <a:effectLst/>
              </a:rPr>
              <a:t>PEAL </a:t>
            </a:r>
            <a:r>
              <a:rPr lang="en-US" sz="750" b="0" i="0" kern="1200" dirty="0">
                <a:solidFill>
                  <a:schemeClr val="tx1"/>
                </a:solidFill>
                <a:effectLst/>
              </a:rPr>
              <a:t>Criteria for attending meetings:</a:t>
            </a:r>
          </a:p>
          <a:p>
            <a:r>
              <a:rPr lang="en-US" sz="750" b="0" i="0" kern="1200" dirty="0">
                <a:solidFill>
                  <a:schemeClr val="tx1"/>
                </a:solidFill>
                <a:effectLst/>
              </a:rPr>
              <a:t>Family’s limited capacity to advocate on their own behalf, due to limited literacy, limited English proficiency, and/or disability of the family </a:t>
            </a:r>
          </a:p>
          <a:p>
            <a:r>
              <a:rPr lang="en-US" sz="750" b="0" i="0" kern="1200" dirty="0">
                <a:solidFill>
                  <a:schemeClr val="tx1"/>
                </a:solidFill>
                <a:effectLst/>
              </a:rPr>
              <a:t>Potential harm being caused to the child (e.g., child is out of school for a long time; use of restraints or </a:t>
            </a:r>
            <a:r>
              <a:rPr lang="en-US" sz="750" b="0" i="0" kern="1200" dirty="0" err="1">
                <a:solidFill>
                  <a:schemeClr val="tx1"/>
                </a:solidFill>
                <a:effectLst/>
              </a:rPr>
              <a:t>aversives</a:t>
            </a:r>
            <a:r>
              <a:rPr lang="en-US" sz="750" b="0" i="0" kern="1200" dirty="0">
                <a:solidFill>
                  <a:schemeClr val="tx1"/>
                </a:solidFill>
                <a:effectLst/>
              </a:rPr>
              <a:t>) </a:t>
            </a:r>
          </a:p>
          <a:p>
            <a:r>
              <a:rPr lang="en-US" sz="750" b="0" i="0" kern="1200" dirty="0">
                <a:solidFill>
                  <a:schemeClr val="tx1"/>
                </a:solidFill>
                <a:effectLst/>
              </a:rPr>
              <a:t>Either SD or parent sees no other option but due process; however, the situation seems like it can be resolved – set clear expectation that our attendance is to facilitate resolution</a:t>
            </a:r>
            <a:endParaRPr lang="en-US" sz="750" dirty="0"/>
          </a:p>
        </p:txBody>
      </p:sp>
      <p:sp>
        <p:nvSpPr>
          <p:cNvPr id="4" name="Slide Number Placeholder 3"/>
          <p:cNvSpPr>
            <a:spLocks noGrp="1"/>
          </p:cNvSpPr>
          <p:nvPr>
            <p:ph type="sldNum" sz="quarter" idx="10"/>
          </p:nvPr>
        </p:nvSpPr>
        <p:spPr>
          <a:xfrm>
            <a:off x="3814657" y="8676929"/>
            <a:ext cx="3043343" cy="467071"/>
          </a:xfrm>
        </p:spPr>
        <p:txBody>
          <a:bodyPr/>
          <a:lstStyle/>
          <a:p>
            <a:fld id="{3F9867D9-13CA-4AFD-9BCE-52D2B9C29444}" type="slidenum">
              <a:rPr lang="en-US" smtClean="0"/>
              <a:t>10</a:t>
            </a:fld>
            <a:endParaRPr lang="en-US" dirty="0"/>
          </a:p>
        </p:txBody>
      </p:sp>
    </p:spTree>
    <p:extLst>
      <p:ext uri="{BB962C8B-B14F-4D97-AF65-F5344CB8AC3E}">
        <p14:creationId xmlns:p14="http://schemas.microsoft.com/office/powerpoint/2010/main" val="43707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Requests for trainings</a:t>
            </a:r>
            <a:r>
              <a:rPr lang="en-US" baseline="0" dirty="0"/>
              <a:t> can be made through the PEAL website by clicking on Events &amp; Trainings. They r</a:t>
            </a:r>
            <a:r>
              <a:rPr lang="en-US" dirty="0"/>
              <a:t>ange from ½ hour overview presentation to full day mini-conferences </a:t>
            </a:r>
          </a:p>
          <a:p>
            <a:endParaRPr lang="en-US" dirty="0"/>
          </a:p>
          <a:p>
            <a:r>
              <a:rPr lang="en-US" dirty="0"/>
              <a:t>These are</a:t>
            </a:r>
            <a:r>
              <a:rPr lang="en-US" baseline="0" dirty="0"/>
              <a:t> a few of the </a:t>
            </a:r>
            <a:r>
              <a:rPr lang="en-US" dirty="0"/>
              <a:t>trainings PEAL offers:</a:t>
            </a:r>
          </a:p>
          <a:p>
            <a:r>
              <a:rPr lang="en-US" baseline="0" dirty="0"/>
              <a:t>Developing a Strong IEP</a:t>
            </a:r>
          </a:p>
          <a:p>
            <a:r>
              <a:rPr lang="en-US" baseline="0" dirty="0"/>
              <a:t>Evaluation/Reevaluation </a:t>
            </a:r>
          </a:p>
          <a:p>
            <a:r>
              <a:rPr lang="en-US" baseline="0" dirty="0"/>
              <a:t>Health literacy</a:t>
            </a:r>
          </a:p>
          <a:p>
            <a:r>
              <a:rPr lang="en-US" baseline="0" dirty="0"/>
              <a:t>Advocacy</a:t>
            </a:r>
          </a:p>
          <a:p>
            <a:r>
              <a:rPr lang="en-US" baseline="0" dirty="0"/>
              <a:t>Presuming Competence</a:t>
            </a:r>
          </a:p>
          <a:p>
            <a:r>
              <a:rPr lang="en-US" baseline="0" dirty="0"/>
              <a:t>Transition</a:t>
            </a:r>
          </a:p>
          <a:p>
            <a:r>
              <a:rPr lang="en-US" baseline="0" dirty="0"/>
              <a:t>Friendship Toolkit</a:t>
            </a:r>
          </a:p>
          <a:p>
            <a:r>
              <a:rPr lang="en-US" baseline="0" dirty="0"/>
              <a:t>Self-Advocacy</a:t>
            </a:r>
          </a:p>
          <a:p>
            <a:r>
              <a:rPr lang="en-US" baseline="0" dirty="0"/>
              <a:t>Full Day youth/young adult mini conferences</a:t>
            </a:r>
          </a:p>
          <a:p>
            <a:endParaRPr lang="en-US" baseline="0" dirty="0"/>
          </a:p>
          <a:p>
            <a:r>
              <a:rPr lang="en-US" baseline="0" dirty="0"/>
              <a:t>Spanish trainings available:</a:t>
            </a:r>
          </a:p>
          <a:p>
            <a:r>
              <a:rPr lang="en-US" baseline="0" dirty="0"/>
              <a:t>Developing a Strong IEP</a:t>
            </a:r>
          </a:p>
          <a:p>
            <a:r>
              <a:rPr lang="en-US" baseline="0" dirty="0"/>
              <a:t>Procedural Safeguards</a:t>
            </a:r>
          </a:p>
          <a:p>
            <a:endParaRPr lang="en-US" dirty="0"/>
          </a:p>
        </p:txBody>
      </p:sp>
      <p:sp>
        <p:nvSpPr>
          <p:cNvPr id="4" name="Slide Number Placeholder 3"/>
          <p:cNvSpPr>
            <a:spLocks noGrp="1"/>
          </p:cNvSpPr>
          <p:nvPr>
            <p:ph type="sldNum" sz="quarter" idx="10"/>
          </p:nvPr>
        </p:nvSpPr>
        <p:spPr/>
        <p:txBody>
          <a:bodyPr/>
          <a:lstStyle/>
          <a:p>
            <a:fld id="{3F9867D9-13CA-4AFD-9BCE-52D2B9C29444}" type="slidenum">
              <a:rPr lang="en-US" smtClean="0"/>
              <a:t>11</a:t>
            </a:fld>
            <a:endParaRPr lang="en-US"/>
          </a:p>
        </p:txBody>
      </p:sp>
    </p:spTree>
    <p:extLst>
      <p:ext uri="{BB962C8B-B14F-4D97-AF65-F5344CB8AC3E}">
        <p14:creationId xmlns:p14="http://schemas.microsoft.com/office/powerpoint/2010/main" val="360544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502150"/>
            <a:ext cx="5618480" cy="4060746"/>
          </a:xfrm>
        </p:spPr>
        <p:txBody>
          <a:bodyPr/>
          <a:lstStyle/>
          <a:p>
            <a:r>
              <a:rPr lang="en-US" dirty="0"/>
              <a:t>Notes:</a:t>
            </a:r>
          </a:p>
          <a:p>
            <a:r>
              <a:rPr lang="en-US" dirty="0"/>
              <a:t>Leadership Workshops</a:t>
            </a:r>
            <a:r>
              <a:rPr lang="en-US" baseline="0" dirty="0"/>
              <a:t> </a:t>
            </a:r>
            <a:r>
              <a:rPr lang="en-US" dirty="0"/>
              <a:t>meet</a:t>
            </a:r>
            <a:r>
              <a:rPr lang="en-US" baseline="0" dirty="0"/>
              <a:t> for about 30 hours over several sessions, </a:t>
            </a:r>
            <a:r>
              <a:rPr lang="en-US" dirty="0"/>
              <a:t>and the goal is to give families and youth the tools and training they need to become leaders to effect change.</a:t>
            </a:r>
          </a:p>
          <a:p>
            <a:r>
              <a:rPr lang="en-US" dirty="0"/>
              <a:t>Participants learn how sharing their</a:t>
            </a:r>
            <a:r>
              <a:rPr lang="en-US" baseline="0" dirty="0"/>
              <a:t> </a:t>
            </a:r>
            <a:r>
              <a:rPr lang="en-US" dirty="0"/>
              <a:t>story</a:t>
            </a:r>
            <a:r>
              <a:rPr lang="en-US" baseline="0" dirty="0"/>
              <a:t> can effect </a:t>
            </a:r>
            <a:r>
              <a:rPr lang="en-US" dirty="0"/>
              <a:t>systems wide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a:t>
            </a:r>
            <a:r>
              <a:rPr lang="en-US" baseline="0" dirty="0"/>
              <a:t> participants have gone on to become leaders in d</a:t>
            </a:r>
            <a:r>
              <a:rPr lang="en-US" dirty="0"/>
              <a:t>ecision-making groups such as Local Task Force, Parent partners in Medical</a:t>
            </a:r>
            <a:r>
              <a:rPr lang="en-US" baseline="0" dirty="0"/>
              <a:t> Home Practices, </a:t>
            </a:r>
            <a:r>
              <a:rPr lang="en-US" dirty="0"/>
              <a:t>State Task Force, school boards, etc.</a:t>
            </a:r>
          </a:p>
          <a:p>
            <a:endParaRPr lang="en-US" dirty="0"/>
          </a:p>
          <a:p>
            <a:r>
              <a:rPr lang="en-US" dirty="0"/>
              <a:t>Youth mini conferences are typically a few hours and inform and encourage teens to become self advocates for increased independence.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**Activity- Reflect on this slide, share out where your strength lies, or what would be your barrier? (public speaking, belonging to a group, time?)</a:t>
            </a:r>
          </a:p>
          <a:p>
            <a:endParaRPr lang="en-US" dirty="0"/>
          </a:p>
          <a:p>
            <a:endParaRPr lang="en-US" dirty="0"/>
          </a:p>
          <a:p>
            <a:r>
              <a:rPr lang="en-US" dirty="0"/>
              <a:t>Deeper Dive:</a:t>
            </a:r>
            <a:r>
              <a:rPr lang="en-US" dirty="0">
                <a:cs typeface="Calibri"/>
              </a:rPr>
              <a:t> ( youth)</a:t>
            </a:r>
          </a:p>
          <a:p>
            <a:r>
              <a:rPr lang="en-US" dirty="0"/>
              <a:t>Why self advocacy is so important</a:t>
            </a:r>
          </a:p>
          <a:p>
            <a:r>
              <a:rPr lang="en-US" dirty="0"/>
              <a:t>1-gain the knowledge you need to succeed</a:t>
            </a:r>
          </a:p>
          <a:p>
            <a:r>
              <a:rPr lang="en-US" dirty="0"/>
              <a:t>2-have a chance to participate in decisions about your life</a:t>
            </a:r>
          </a:p>
          <a:p>
            <a:r>
              <a:rPr lang="en-US" dirty="0"/>
              <a:t>3-know how and when to ask for help</a:t>
            </a:r>
            <a:endParaRPr lang="en-US" dirty="0">
              <a:cs typeface="Calibri"/>
            </a:endParaRPr>
          </a:p>
          <a:p>
            <a:endParaRPr lang="en-US" dirty="0">
              <a:cs typeface="Calibri"/>
            </a:endParaRPr>
          </a:p>
          <a:p>
            <a:r>
              <a:rPr lang="en-US" dirty="0">
                <a:cs typeface="Calibri"/>
              </a:rPr>
              <a:t>Do you understand how powerful your stories are? </a:t>
            </a:r>
          </a:p>
          <a:p>
            <a:endParaRPr lang="en-US" dirty="0">
              <a:cs typeface="Calibri"/>
            </a:endParaRPr>
          </a:p>
          <a:p>
            <a:r>
              <a:rPr lang="en-US" dirty="0">
                <a:cs typeface="Calibri"/>
              </a:rPr>
              <a:t>Deeper Dive (families) Example of an elevator speech? *Tammi example of elevator speech* </a:t>
            </a:r>
          </a:p>
          <a:p>
            <a:endParaRPr lang="en-US" dirty="0">
              <a:cs typeface="Calibri"/>
            </a:endParaRPr>
          </a:p>
        </p:txBody>
      </p:sp>
      <p:sp>
        <p:nvSpPr>
          <p:cNvPr id="4" name="Slide Number Placeholder 3"/>
          <p:cNvSpPr>
            <a:spLocks noGrp="1"/>
          </p:cNvSpPr>
          <p:nvPr>
            <p:ph type="sldNum" sz="quarter" idx="10"/>
          </p:nvPr>
        </p:nvSpPr>
        <p:spPr/>
        <p:txBody>
          <a:bodyPr/>
          <a:lstStyle/>
          <a:p>
            <a:fld id="{3F9867D9-13CA-4AFD-9BCE-52D2B9C29444}" type="slidenum">
              <a:rPr lang="en-US" smtClean="0"/>
              <a:t>12</a:t>
            </a:fld>
            <a:endParaRPr lang="en-US"/>
          </a:p>
        </p:txBody>
      </p:sp>
    </p:spTree>
    <p:extLst>
      <p:ext uri="{BB962C8B-B14F-4D97-AF65-F5344CB8AC3E}">
        <p14:creationId xmlns:p14="http://schemas.microsoft.com/office/powerpoint/2010/main" val="11560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Primary reason</a:t>
            </a:r>
            <a:r>
              <a:rPr lang="en-US" baseline="0" dirty="0"/>
              <a:t> PEAL builds partnerships is to bring the family voice to decision making bodies.</a:t>
            </a:r>
          </a:p>
          <a:p>
            <a:endParaRPr lang="en-US" dirty="0"/>
          </a:p>
          <a:p>
            <a:r>
              <a:rPr lang="en-US" dirty="0"/>
              <a:t>Some of the partnerships that PEAL has currently are with:</a:t>
            </a:r>
          </a:p>
          <a:p>
            <a:pPr lvl="0"/>
            <a:r>
              <a:rPr lang="en-US" dirty="0"/>
              <a:t>Bureau of Special Education</a:t>
            </a:r>
          </a:p>
          <a:p>
            <a:pPr lvl="0"/>
            <a:r>
              <a:rPr lang="en-US" dirty="0"/>
              <a:t>PA</a:t>
            </a:r>
            <a:r>
              <a:rPr lang="en-US" baseline="0" dirty="0"/>
              <a:t> Department of Health</a:t>
            </a:r>
          </a:p>
          <a:p>
            <a:pPr lvl="0"/>
            <a:r>
              <a:rPr lang="en-US" baseline="0" dirty="0"/>
              <a:t>PA Medical Home Initiative</a:t>
            </a:r>
            <a:endParaRPr lang="en-US" dirty="0"/>
          </a:p>
          <a:p>
            <a:pPr lvl="0"/>
            <a:r>
              <a:rPr lang="en-US" dirty="0"/>
              <a:t>Pennsylvania Training and Technical Assistance Network (</a:t>
            </a:r>
            <a:r>
              <a:rPr lang="en-US" dirty="0" err="1"/>
              <a:t>PaTTAN</a:t>
            </a:r>
            <a:r>
              <a:rPr lang="en-US" dirty="0"/>
              <a:t>)</a:t>
            </a:r>
          </a:p>
          <a:p>
            <a:pPr lvl="0"/>
            <a:r>
              <a:rPr lang="en-US" dirty="0"/>
              <a:t>Pennsylvania Youth Leadership Network </a:t>
            </a:r>
          </a:p>
          <a:p>
            <a:pPr lvl="0"/>
            <a:r>
              <a:rPr lang="en-US" dirty="0"/>
              <a:t>National</a:t>
            </a:r>
            <a:r>
              <a:rPr lang="en-US" baseline="0" dirty="0"/>
              <a:t> Alliance on Mental Illness  (NAMI)</a:t>
            </a:r>
            <a:endParaRPr lang="en-US" dirty="0"/>
          </a:p>
          <a:p>
            <a:pPr lvl="0"/>
            <a:r>
              <a:rPr lang="en-US" dirty="0"/>
              <a:t>Intermediate Units </a:t>
            </a:r>
          </a:p>
          <a:p>
            <a:pPr lvl="0"/>
            <a:r>
              <a:rPr lang="en-US" dirty="0"/>
              <a:t>Special Education Advisory Panel</a:t>
            </a:r>
          </a:p>
          <a:p>
            <a:pPr lvl="0"/>
            <a:r>
              <a:rPr lang="en-US" dirty="0"/>
              <a:t>Hispanics United for Exceptional Children (HUNE)</a:t>
            </a:r>
            <a:endParaRPr lang="en-US" sz="1100" dirty="0"/>
          </a:p>
          <a:p>
            <a:pPr lvl="0"/>
            <a:endParaRPr lang="en-US" sz="1050" dirty="0"/>
          </a:p>
          <a:p>
            <a:r>
              <a:rPr lang="en-US" dirty="0"/>
              <a:t>Professionals </a:t>
            </a:r>
            <a:r>
              <a:rPr lang="en-US" dirty="0">
                <a:cs typeface="Calibri"/>
              </a:rPr>
              <a:t>learn from families as much as families learn from professionals.  </a:t>
            </a:r>
          </a:p>
          <a:p>
            <a:endParaRPr lang="en-US" dirty="0"/>
          </a:p>
          <a:p>
            <a:r>
              <a:rPr lang="en-US" dirty="0"/>
              <a:t>Deeper Dive:</a:t>
            </a:r>
          </a:p>
          <a:p>
            <a:pPr>
              <a:defRPr/>
            </a:pPr>
            <a:r>
              <a:rPr lang="en-US" dirty="0"/>
              <a:t>We partner with the Department of Special Education, </a:t>
            </a:r>
            <a:r>
              <a:rPr lang="en-US" dirty="0" err="1"/>
              <a:t>PaTTAN</a:t>
            </a:r>
            <a:r>
              <a:rPr lang="en-US" dirty="0"/>
              <a:t>, and HUNE in initiatives for professional development for educators. </a:t>
            </a:r>
          </a:p>
          <a:p>
            <a:pPr>
              <a:defRPr/>
            </a:pPr>
            <a:r>
              <a:rPr lang="en-US" dirty="0"/>
              <a:t>These partnerships is deeply committed to capturing the family perspective. One powerful example is FAMILIES TO THE MAX: Pennsylvania Statewide Family Network (F2MAX), a grassroots network of families and professionals dedicated to ensuring that all children have access to the general education curriculum.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F9867D9-13CA-4AFD-9BCE-52D2B9C29444}" type="slidenum">
              <a:rPr lang="en-US" smtClean="0"/>
              <a:t>13</a:t>
            </a:fld>
            <a:endParaRPr lang="en-US"/>
          </a:p>
        </p:txBody>
      </p:sp>
    </p:spTree>
    <p:extLst>
      <p:ext uri="{BB962C8B-B14F-4D97-AF65-F5344CB8AC3E}">
        <p14:creationId xmlns:p14="http://schemas.microsoft.com/office/powerpoint/2010/main" val="311791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Review statement-what you learned, did we meet the objectives? </a:t>
            </a:r>
          </a:p>
          <a:p>
            <a:pPr marL="171450" indent="-171450">
              <a:buFont typeface="Arial" panose="020B0604020202020204" pitchFamily="34" charset="0"/>
              <a:buChar char="•"/>
            </a:pPr>
            <a:r>
              <a:rPr lang="en-US" dirty="0"/>
              <a:t>List the services that PEAL provides</a:t>
            </a:r>
          </a:p>
          <a:p>
            <a:pPr marL="171450" indent="-171450">
              <a:buFont typeface="Arial" panose="020B0604020202020204" pitchFamily="34" charset="0"/>
              <a:buChar char="•"/>
            </a:pPr>
            <a:r>
              <a:rPr lang="en-US" dirty="0"/>
              <a:t>Describe how PEAL educates and empowers families, professionals, youth, and young adults</a:t>
            </a:r>
          </a:p>
          <a:p>
            <a:pPr marL="171450" indent="-171450">
              <a:buFont typeface="Arial" panose="020B0604020202020204" pitchFamily="34" charset="0"/>
              <a:buChar char="•"/>
            </a:pPr>
            <a:r>
              <a:rPr lang="en-US" dirty="0"/>
              <a:t>Access PEAL resources</a:t>
            </a:r>
          </a:p>
          <a:p>
            <a:endParaRPr lang="en-US" dirty="0">
              <a:cs typeface="Calibri"/>
            </a:endParaRPr>
          </a:p>
          <a:p>
            <a:r>
              <a:rPr lang="en-US" dirty="0">
                <a:cs typeface="Calibri"/>
              </a:rPr>
              <a:t>6 ways we can help</a:t>
            </a:r>
            <a:endParaRPr lang="en-US" dirty="0"/>
          </a:p>
          <a:p>
            <a:r>
              <a:rPr lang="en-US" dirty="0"/>
              <a:t>Time for Q &amp; A</a:t>
            </a:r>
          </a:p>
          <a:p>
            <a:endParaRPr lang="en-US" dirty="0"/>
          </a:p>
          <a:p>
            <a:r>
              <a:rPr lang="en-US" dirty="0"/>
              <a:t>Please</a:t>
            </a:r>
            <a:r>
              <a:rPr lang="en-US" baseline="0" dirty="0"/>
              <a:t> fill out the evaluation before you leave. If you would like additional information or support from PEAL, please note that on your evaluation.</a:t>
            </a:r>
            <a:endParaRPr lang="en-US" dirty="0"/>
          </a:p>
        </p:txBody>
      </p:sp>
      <p:sp>
        <p:nvSpPr>
          <p:cNvPr id="4" name="Slide Number Placeholder 3"/>
          <p:cNvSpPr>
            <a:spLocks noGrp="1"/>
          </p:cNvSpPr>
          <p:nvPr>
            <p:ph type="sldNum" sz="quarter" idx="10"/>
          </p:nvPr>
        </p:nvSpPr>
        <p:spPr/>
        <p:txBody>
          <a:bodyPr/>
          <a:lstStyle/>
          <a:p>
            <a:fld id="{6C63D1FD-5404-46B1-B83D-BE9727245950}" type="slidenum">
              <a:rPr lang="en-US" smtClean="0"/>
              <a:t>14</a:t>
            </a:fld>
            <a:endParaRPr lang="en-US"/>
          </a:p>
        </p:txBody>
      </p:sp>
    </p:spTree>
    <p:extLst>
      <p:ext uri="{BB962C8B-B14F-4D97-AF65-F5344CB8AC3E}">
        <p14:creationId xmlns:p14="http://schemas.microsoft.com/office/powerpoint/2010/main" val="301316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867D9-13CA-4AFD-9BCE-52D2B9C29444}" type="slidenum">
              <a:rPr lang="en-US" smtClean="0"/>
              <a:t>15</a:t>
            </a:fld>
            <a:endParaRPr lang="en-US"/>
          </a:p>
        </p:txBody>
      </p:sp>
    </p:spTree>
    <p:extLst>
      <p:ext uri="{BB962C8B-B14F-4D97-AF65-F5344CB8AC3E}">
        <p14:creationId xmlns:p14="http://schemas.microsoft.com/office/powerpoint/2010/main" val="154267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to take—place</a:t>
            </a:r>
            <a:r>
              <a:rPr lang="en-US" baseline="0" dirty="0"/>
              <a:t> handouts where people can choose which they would like to take</a:t>
            </a:r>
            <a:endParaRPr lang="en-US" dirty="0"/>
          </a:p>
          <a:p>
            <a:r>
              <a:rPr lang="en-US" dirty="0"/>
              <a:t>PEAL</a:t>
            </a:r>
            <a:r>
              <a:rPr lang="en-US" baseline="0" dirty="0"/>
              <a:t> postcard</a:t>
            </a:r>
          </a:p>
          <a:p>
            <a:r>
              <a:rPr lang="en-US" baseline="0" dirty="0"/>
              <a:t>PEAL newsletter-most recent</a:t>
            </a:r>
          </a:p>
          <a:p>
            <a:r>
              <a:rPr lang="en-US" baseline="0" dirty="0"/>
              <a:t>Medical Home Initiative Postcard</a:t>
            </a:r>
          </a:p>
          <a:p>
            <a:r>
              <a:rPr lang="en-US" baseline="0" dirty="0"/>
              <a:t>County Resource sheet—not all are completed yet, more info will be given</a:t>
            </a:r>
          </a:p>
          <a:p>
            <a:r>
              <a:rPr lang="en-US" baseline="0" dirty="0"/>
              <a:t>PA State Task Force Brochure</a:t>
            </a:r>
          </a:p>
          <a:p>
            <a:r>
              <a:rPr lang="en-US" baseline="0" dirty="0"/>
              <a:t>Special Education Resources in PA </a:t>
            </a:r>
          </a:p>
          <a:p>
            <a:r>
              <a:rPr lang="en-US" baseline="0" dirty="0"/>
              <a:t>Publications to hold up on Resource slide: NOREP, Friendship Toolkit booklet, Special Ed Resources for Families </a:t>
            </a:r>
            <a:r>
              <a:rPr lang="en-US" baseline="0" dirty="0" err="1"/>
              <a:t>rackcard</a:t>
            </a:r>
            <a:r>
              <a:rPr lang="en-US" baseline="0" dirty="0"/>
              <a:t>, Medical Home Initiative brochure, Stepping Stones (customize for audience, show array of resources from PEAL)</a:t>
            </a:r>
          </a:p>
          <a:p>
            <a:endParaRPr lang="en-US" baseline="0" dirty="0"/>
          </a:p>
          <a:p>
            <a:r>
              <a:rPr lang="en-US" dirty="0"/>
              <a:t>Alternate Registration Half sheets—if PEAL doesn’t do registration,</a:t>
            </a:r>
            <a:r>
              <a:rPr lang="en-US" baseline="0" dirty="0"/>
              <a:t> plus a few for walk-ins</a:t>
            </a:r>
            <a:endParaRPr lang="en-US" dirty="0"/>
          </a:p>
          <a:p>
            <a:r>
              <a:rPr lang="en-US" dirty="0"/>
              <a:t>Evaluations</a:t>
            </a:r>
          </a:p>
          <a:p>
            <a:endParaRPr lang="en-US" dirty="0"/>
          </a:p>
        </p:txBody>
      </p:sp>
      <p:sp>
        <p:nvSpPr>
          <p:cNvPr id="4" name="Slide Number Placeholder 3"/>
          <p:cNvSpPr>
            <a:spLocks noGrp="1"/>
          </p:cNvSpPr>
          <p:nvPr>
            <p:ph type="sldNum" sz="quarter" idx="10"/>
          </p:nvPr>
        </p:nvSpPr>
        <p:spPr/>
        <p:txBody>
          <a:bodyPr/>
          <a:lstStyle/>
          <a:p>
            <a:fld id="{3F9867D9-13CA-4AFD-9BCE-52D2B9C29444}" type="slidenum">
              <a:rPr lang="en-US" smtClean="0"/>
              <a:t>2</a:t>
            </a:fld>
            <a:endParaRPr lang="en-US"/>
          </a:p>
        </p:txBody>
      </p:sp>
    </p:spTree>
    <p:extLst>
      <p:ext uri="{BB962C8B-B14F-4D97-AF65-F5344CB8AC3E}">
        <p14:creationId xmlns:p14="http://schemas.microsoft.com/office/powerpoint/2010/main" val="291270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be able to: (read slide)</a:t>
            </a:r>
            <a:endParaRPr lang="en-US" baseline="0" dirty="0"/>
          </a:p>
          <a:p>
            <a:endParaRPr lang="en-US" dirty="0"/>
          </a:p>
        </p:txBody>
      </p:sp>
      <p:sp>
        <p:nvSpPr>
          <p:cNvPr id="4" name="Slide Number Placeholder 3"/>
          <p:cNvSpPr>
            <a:spLocks noGrp="1"/>
          </p:cNvSpPr>
          <p:nvPr>
            <p:ph type="sldNum" sz="quarter" idx="10"/>
          </p:nvPr>
        </p:nvSpPr>
        <p:spPr/>
        <p:txBody>
          <a:bodyPr/>
          <a:lstStyle/>
          <a:p>
            <a:fld id="{6C63D1FD-5404-46B1-B83D-BE9727245950}" type="slidenum">
              <a:rPr lang="en-US" smtClean="0"/>
              <a:t>3</a:t>
            </a:fld>
            <a:endParaRPr lang="en-US"/>
          </a:p>
        </p:txBody>
      </p:sp>
    </p:spTree>
    <p:extLst>
      <p:ext uri="{BB962C8B-B14F-4D97-AF65-F5344CB8AC3E}">
        <p14:creationId xmlns:p14="http://schemas.microsoft.com/office/powerpoint/2010/main" val="289045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a:t>
            </a:r>
          </a:p>
          <a:p>
            <a:r>
              <a:rPr lang="en-US" dirty="0">
                <a:cs typeface="Calibri"/>
              </a:rPr>
              <a:t>Pair/Share: have audience read mission statement and share what word or phrase resonates with you. (trainer:</a:t>
            </a:r>
            <a:r>
              <a:rPr lang="en-US" baseline="0" dirty="0">
                <a:cs typeface="Calibri"/>
              </a:rPr>
              <a:t> </a:t>
            </a:r>
            <a:r>
              <a:rPr lang="en-US" dirty="0">
                <a:cs typeface="Calibri"/>
              </a:rPr>
              <a:t>which resonates with you and why?)</a:t>
            </a:r>
            <a:endParaRPr lang="en-US" dirty="0"/>
          </a:p>
          <a:p>
            <a:endParaRPr lang="en-US" dirty="0"/>
          </a:p>
        </p:txBody>
      </p:sp>
      <p:sp>
        <p:nvSpPr>
          <p:cNvPr id="4" name="Slide Number Placeholder 3"/>
          <p:cNvSpPr>
            <a:spLocks noGrp="1"/>
          </p:cNvSpPr>
          <p:nvPr>
            <p:ph type="sldNum" sz="quarter" idx="10"/>
          </p:nvPr>
        </p:nvSpPr>
        <p:spPr/>
        <p:txBody>
          <a:bodyPr/>
          <a:lstStyle/>
          <a:p>
            <a:fld id="{3F9867D9-13CA-4AFD-9BCE-52D2B9C29444}" type="slidenum">
              <a:rPr lang="en-US" smtClean="0"/>
              <a:t>4</a:t>
            </a:fld>
            <a:endParaRPr lang="en-US"/>
          </a:p>
        </p:txBody>
      </p:sp>
    </p:spTree>
    <p:extLst>
      <p:ext uri="{BB962C8B-B14F-4D97-AF65-F5344CB8AC3E}">
        <p14:creationId xmlns:p14="http://schemas.microsoft.com/office/powerpoint/2010/main" val="264234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6270" y="4480004"/>
            <a:ext cx="5618480" cy="4213146"/>
          </a:xfrm>
        </p:spPr>
        <p:txBody>
          <a:bodyPr>
            <a:normAutofit lnSpcReduction="10000"/>
          </a:bodyPr>
          <a:lstStyle/>
          <a:p>
            <a:r>
              <a:rPr lang="en-US" dirty="0"/>
              <a:t>PEAL</a:t>
            </a:r>
            <a:r>
              <a:rPr lang="en-US" baseline="0" dirty="0"/>
              <a:t> is a non-profit organization made up primarily of parents and family members of children, youth and young adults with disabilities and special health care needs, as well as self-advocates.</a:t>
            </a:r>
          </a:p>
          <a:p>
            <a:r>
              <a:rPr lang="en-US" baseline="0" dirty="0"/>
              <a:t>Ask audience:  How many of you are family members or self-advocates?  How many are professionals? Others? </a:t>
            </a:r>
          </a:p>
          <a:p>
            <a:endParaRPr lang="en-US" baseline="0" dirty="0"/>
          </a:p>
          <a:p>
            <a:r>
              <a:rPr lang="en-US" baseline="0" dirty="0"/>
              <a:t>Each state has at least one Parent Training and Information Center (PTI) and PEAL serves as the PTI for all of PA. </a:t>
            </a:r>
          </a:p>
          <a:p>
            <a:r>
              <a:rPr lang="en-US" dirty="0">
                <a:cs typeface="Calibri"/>
              </a:rPr>
              <a:t>IDEA mandates each state have a PTI to assist families with the special education system.</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Our primary funding source is from the Office of Special Education Programs at the federal level.  In addition, PEAL receives funds from the Federal Department of Health to serve as the Family to Family Health Information Center for PA. PEAL provides assistance and resources on these healthcare related topics: families as partners, early &amp; continuous screening, access to medical home, insurance &amp; funding, transition to adult care, and navigating systems &amp; community services. More information on these topics is also available on our website.</a:t>
            </a:r>
          </a:p>
          <a:p>
            <a:endParaRPr lang="en-US" baseline="0" dirty="0"/>
          </a:p>
          <a:p>
            <a:r>
              <a:rPr lang="en-US" baseline="0" dirty="0"/>
              <a:t>We continue to reach over 30,000 people every year across Pennsylvania.</a:t>
            </a:r>
          </a:p>
          <a:p>
            <a:endParaRPr lang="en-US" baseline="0" dirty="0"/>
          </a:p>
          <a:p>
            <a:r>
              <a:rPr lang="en-US" baseline="0" dirty="0"/>
              <a:t>PEAL services are provided at no charge to families, as they are funded by federal, state, and private grants, as well as private donations.</a:t>
            </a:r>
          </a:p>
        </p:txBody>
      </p:sp>
      <p:sp>
        <p:nvSpPr>
          <p:cNvPr id="4" name="Slide Number Placeholder 3"/>
          <p:cNvSpPr>
            <a:spLocks noGrp="1"/>
          </p:cNvSpPr>
          <p:nvPr>
            <p:ph type="sldNum" sz="quarter" idx="10"/>
          </p:nvPr>
        </p:nvSpPr>
        <p:spPr/>
        <p:txBody>
          <a:bodyPr/>
          <a:lstStyle/>
          <a:p>
            <a:fld id="{3F9867D9-13CA-4AFD-9BCE-52D2B9C29444}" type="slidenum">
              <a:rPr lang="en-US" smtClean="0"/>
              <a:t>5</a:t>
            </a:fld>
            <a:endParaRPr lang="en-US" dirty="0"/>
          </a:p>
        </p:txBody>
      </p:sp>
    </p:spTree>
    <p:extLst>
      <p:ext uri="{BB962C8B-B14F-4D97-AF65-F5344CB8AC3E}">
        <p14:creationId xmlns:p14="http://schemas.microsoft.com/office/powerpoint/2010/main" val="83389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PEAL Center exists today because a small group of parents, got together, brainstormed, and came up with a plan to educate their children with disabilities in a typical education setting, and reach other families across the state.</a:t>
            </a:r>
            <a:endParaRPr lang="en-US" dirty="0">
              <a:cs typeface="Calibri"/>
            </a:endParaRPr>
          </a:p>
          <a:p>
            <a:endParaRPr lang="en-US" dirty="0"/>
          </a:p>
          <a:p>
            <a:r>
              <a:rPr lang="en-US" dirty="0"/>
              <a:t>Being an informed decision maker </a:t>
            </a:r>
            <a:r>
              <a:rPr lang="en-US" dirty="0">
                <a:cs typeface="Calibri"/>
              </a:rPr>
              <a:t>is also a mandate from IDEA.</a:t>
            </a:r>
            <a:r>
              <a:rPr lang="en-US" baseline="0" dirty="0">
                <a:cs typeface="Calibri"/>
              </a:rPr>
              <a:t> In the latest reauthorization of IDEA in 2004, the word “parent” is included 197 times, and the supporting regulations include it 932 times.</a:t>
            </a:r>
            <a:endParaRPr lang="en-US" dirty="0">
              <a:cs typeface="Calibri"/>
            </a:endParaRPr>
          </a:p>
          <a:p>
            <a:endParaRPr lang="en-US" dirty="0"/>
          </a:p>
          <a:p>
            <a:r>
              <a:rPr lang="en-US" dirty="0"/>
              <a:t>Deeper dive:</a:t>
            </a:r>
            <a:endParaRPr lang="en-US" dirty="0">
              <a:cs typeface="Calibri"/>
            </a:endParaRPr>
          </a:p>
          <a:p>
            <a:r>
              <a:rPr lang="en-US" dirty="0">
                <a:cs typeface="+mn-cs"/>
              </a:rPr>
              <a:t>**Everyone</a:t>
            </a:r>
            <a:r>
              <a:rPr lang="en-US" baseline="0" dirty="0">
                <a:cs typeface="+mn-cs"/>
              </a:rPr>
              <a:t> at PEAL has a story, touched by disability or special health care needs. What is yours?</a:t>
            </a:r>
            <a:endParaRPr lang="en-US" dirty="0">
              <a:cs typeface="Calibri"/>
            </a:endParaRPr>
          </a:p>
        </p:txBody>
      </p:sp>
      <p:sp>
        <p:nvSpPr>
          <p:cNvPr id="4" name="Slide Number Placeholder 3"/>
          <p:cNvSpPr>
            <a:spLocks noGrp="1"/>
          </p:cNvSpPr>
          <p:nvPr>
            <p:ph type="sldNum" sz="quarter" idx="10"/>
          </p:nvPr>
        </p:nvSpPr>
        <p:spPr/>
        <p:txBody>
          <a:bodyPr/>
          <a:lstStyle/>
          <a:p>
            <a:fld id="{3F9867D9-13CA-4AFD-9BCE-52D2B9C29444}" type="slidenum">
              <a:rPr lang="en-US" smtClean="0"/>
              <a:t>6</a:t>
            </a:fld>
            <a:endParaRPr lang="en-US" dirty="0"/>
          </a:p>
        </p:txBody>
      </p:sp>
    </p:spTree>
    <p:extLst>
      <p:ext uri="{BB962C8B-B14F-4D97-AF65-F5344CB8AC3E}">
        <p14:creationId xmlns:p14="http://schemas.microsoft.com/office/powerpoint/2010/main" val="72977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graphic represents the six key strategies used by PEAL to accomplish</a:t>
            </a:r>
            <a:r>
              <a:rPr lang="en-US" baseline="0" dirty="0"/>
              <a:t> our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Families</a:t>
            </a:r>
            <a:r>
              <a:rPr lang="en-US" baseline="0" dirty="0"/>
              <a:t> and Youth are the center of our work, surrounded by their communities and the professionals who work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talk about each of these strategies in the following slides.</a:t>
            </a:r>
            <a:endParaRPr lang="en-US" dirty="0"/>
          </a:p>
          <a:p>
            <a:endParaRPr lang="en-US" dirty="0"/>
          </a:p>
        </p:txBody>
      </p:sp>
      <p:sp>
        <p:nvSpPr>
          <p:cNvPr id="4" name="Slide Number Placeholder 3"/>
          <p:cNvSpPr>
            <a:spLocks noGrp="1"/>
          </p:cNvSpPr>
          <p:nvPr>
            <p:ph type="sldNum" sz="quarter" idx="10"/>
          </p:nvPr>
        </p:nvSpPr>
        <p:spPr/>
        <p:txBody>
          <a:bodyPr/>
          <a:lstStyle/>
          <a:p>
            <a:fld id="{3F9867D9-13CA-4AFD-9BCE-52D2B9C29444}" type="slidenum">
              <a:rPr lang="en-US" smtClean="0"/>
              <a:t>7</a:t>
            </a:fld>
            <a:endParaRPr lang="en-US" dirty="0"/>
          </a:p>
        </p:txBody>
      </p:sp>
    </p:spTree>
    <p:extLst>
      <p:ext uri="{BB962C8B-B14F-4D97-AF65-F5344CB8AC3E}">
        <p14:creationId xmlns:p14="http://schemas.microsoft.com/office/powerpoint/2010/main" val="296833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d</a:t>
            </a:r>
            <a:r>
              <a:rPr lang="en-US" dirty="0"/>
              <a:t>istribute information about services available and how to access them to families, professionals, youth and young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make sure to</a:t>
            </a:r>
            <a:r>
              <a:rPr lang="en-US" baseline="0" dirty="0"/>
              <a:t> reach u</a:t>
            </a:r>
            <a:r>
              <a:rPr lang="en-US" dirty="0"/>
              <a:t>nderserved communities</a:t>
            </a:r>
            <a:r>
              <a:rPr lang="en-US" baseline="0" dirty="0"/>
              <a:t> to have information shared with them. These may be more rural areas, low-income, more diverse, or areas with lower literacy rates.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partner with local organizations to bring information to a variety of audiences across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participate</a:t>
            </a:r>
            <a:r>
              <a:rPr lang="en-US" baseline="0" dirty="0"/>
              <a:t> in community outreach activities, such as resource fairs, school district transition events, conferences, Local Task Force meetings, and other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involved in a group that does any of</a:t>
            </a:r>
            <a:r>
              <a:rPr lang="en-US" baseline="0" dirty="0"/>
              <a:t> these types of events, please feel free to let PEAL know about it!</a:t>
            </a:r>
            <a:endParaRPr lang="en-US" dirty="0"/>
          </a:p>
        </p:txBody>
      </p:sp>
      <p:sp>
        <p:nvSpPr>
          <p:cNvPr id="4" name="Slide Number Placeholder 3"/>
          <p:cNvSpPr>
            <a:spLocks noGrp="1"/>
          </p:cNvSpPr>
          <p:nvPr>
            <p:ph type="sldNum" sz="quarter" idx="10"/>
          </p:nvPr>
        </p:nvSpPr>
        <p:spPr/>
        <p:txBody>
          <a:bodyPr/>
          <a:lstStyle/>
          <a:p>
            <a:fld id="{3F9867D9-13CA-4AFD-9BCE-52D2B9C29444}" type="slidenum">
              <a:rPr lang="en-US" smtClean="0"/>
              <a:t>8</a:t>
            </a:fld>
            <a:endParaRPr lang="en-US" dirty="0"/>
          </a:p>
        </p:txBody>
      </p:sp>
    </p:spTree>
    <p:extLst>
      <p:ext uri="{BB962C8B-B14F-4D97-AF65-F5344CB8AC3E}">
        <p14:creationId xmlns:p14="http://schemas.microsoft.com/office/powerpoint/2010/main" val="49282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Resources are available</a:t>
            </a:r>
            <a:r>
              <a:rPr lang="en-US" baseline="0" dirty="0"/>
              <a:t> online, or in hard copy if requested. (Show examples of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Please join our distribution list, by either going to our website, or filling out the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website is user-friendly, can be translated into multiple languages with the click of a button, and is accessible to</a:t>
            </a:r>
            <a:r>
              <a:rPr lang="en-US" baseline="0" dirty="0"/>
              <a:t> meet your needs. There is a drop down menu at the bottom of our homepage, at pealcenter.org, to select an alternate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would like to share an</a:t>
            </a:r>
            <a:r>
              <a:rPr lang="en-US" baseline="0" dirty="0"/>
              <a:t> event on PEAL’s Statewide</a:t>
            </a:r>
            <a:r>
              <a:rPr lang="en-US" dirty="0"/>
              <a:t> Community Calendar, add it through the link on our website.</a:t>
            </a:r>
          </a:p>
          <a:p>
            <a:endParaRPr lang="en-US" dirty="0"/>
          </a:p>
          <a:p>
            <a:r>
              <a:rPr lang="en-US" dirty="0"/>
              <a:t>A few examples of topics</a:t>
            </a:r>
            <a:r>
              <a:rPr lang="en-US" baseline="0" dirty="0"/>
              <a:t> of resources: </a:t>
            </a:r>
          </a:p>
          <a:p>
            <a:r>
              <a:rPr lang="en-US" dirty="0"/>
              <a:t>Special education forms and processes</a:t>
            </a:r>
          </a:p>
          <a:p>
            <a:r>
              <a:rPr lang="en-US" dirty="0"/>
              <a:t>Transition to Adulthood</a:t>
            </a:r>
          </a:p>
          <a:p>
            <a:r>
              <a:rPr lang="en-US" dirty="0"/>
              <a:t>Youth</a:t>
            </a:r>
          </a:p>
          <a:p>
            <a:r>
              <a:rPr lang="en-US" dirty="0"/>
              <a:t>Friendship Toolkit</a:t>
            </a:r>
          </a:p>
          <a:p>
            <a:r>
              <a:rPr lang="en-US" dirty="0"/>
              <a:t>State and County resources</a:t>
            </a:r>
          </a:p>
          <a:p>
            <a:r>
              <a:rPr lang="en-US" dirty="0"/>
              <a:t>PEAL as an organization</a:t>
            </a:r>
          </a:p>
          <a:p>
            <a:endParaRPr lang="en-US" dirty="0"/>
          </a:p>
        </p:txBody>
      </p:sp>
      <p:sp>
        <p:nvSpPr>
          <p:cNvPr id="4" name="Slide Number Placeholder 3"/>
          <p:cNvSpPr>
            <a:spLocks noGrp="1"/>
          </p:cNvSpPr>
          <p:nvPr>
            <p:ph type="sldNum" sz="quarter" idx="10"/>
          </p:nvPr>
        </p:nvSpPr>
        <p:spPr/>
        <p:txBody>
          <a:bodyPr/>
          <a:lstStyle/>
          <a:p>
            <a:fld id="{3F9867D9-13CA-4AFD-9BCE-52D2B9C29444}" type="slidenum">
              <a:rPr lang="en-US" smtClean="0"/>
              <a:t>9</a:t>
            </a:fld>
            <a:endParaRPr lang="en-US" dirty="0"/>
          </a:p>
        </p:txBody>
      </p:sp>
    </p:spTree>
    <p:extLst>
      <p:ext uri="{BB962C8B-B14F-4D97-AF65-F5344CB8AC3E}">
        <p14:creationId xmlns:p14="http://schemas.microsoft.com/office/powerpoint/2010/main" val="947702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lgn="ctr">
              <a:defRPr cap="all" baseline="0"/>
            </a:lvl1pPr>
          </a:lstStyle>
          <a:p>
            <a:r>
              <a:rPr kumimoji="0" lang="en-US"/>
              <a:t>Click to edit Master title style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Parent Education &amp; Advocacy Leadership Center</a:t>
            </a:r>
          </a:p>
        </p:txBody>
      </p:sp>
      <p:pic>
        <p:nvPicPr>
          <p:cNvPr id="4" name="Picture 3" descr="PealCenter_tealpurplogo (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912" y="487086"/>
            <a:ext cx="2099656" cy="1371775"/>
          </a:xfrm>
          <a:prstGeom prst="rect">
            <a:avLst/>
          </a:prstGeom>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a:t>www.pealcenter.org</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a:t>www.pealcenter.org</a:t>
            </a:r>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29055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2"/>
          <p:cNvSpPr>
            <a:spLocks noGrp="1"/>
          </p:cNvSpPr>
          <p:nvPr>
            <p:ph type="ftr" sz="quarter" idx="3"/>
          </p:nvPr>
        </p:nvSpPr>
        <p:spPr>
          <a:xfrm>
            <a:off x="609600" y="6248206"/>
            <a:ext cx="8153400" cy="365125"/>
          </a:xfrm>
          <a:prstGeom prst="rect">
            <a:avLst/>
          </a:prstGeom>
        </p:spPr>
        <p:txBody>
          <a:bodyPr vert="horz" anchor="ctr"/>
          <a:lstStyle>
            <a:lvl1pPr algn="ctr" eaLnBrk="1" latinLnBrk="0" hangingPunct="1">
              <a:defRPr kumimoji="0" sz="2000">
                <a:solidFill>
                  <a:srgbClr val="3E0E5B"/>
                </a:solidFill>
              </a:defRPr>
            </a:lvl1pPr>
          </a:lstStyle>
          <a:p>
            <a:r>
              <a:rPr lang="en-US" dirty="0"/>
              <a:t>www.pealcenter.org</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eaLnBrk="1" latinLnBrk="0" hangingPunct="1"/>
            <a:endParaRPr lang="en-US"/>
          </a:p>
        </p:txBody>
      </p:sp>
      <p:sp>
        <p:nvSpPr>
          <p:cNvPr id="14" name="Footer Placeholder 13"/>
          <p:cNvSpPr>
            <a:spLocks noGrp="1"/>
          </p:cNvSpPr>
          <p:nvPr>
            <p:ph type="ftr" sz="quarter" idx="12"/>
          </p:nvPr>
        </p:nvSpPr>
        <p:spPr/>
        <p:txBody>
          <a:bodyPr/>
          <a:lstStyle/>
          <a:p>
            <a:r>
              <a:rPr lang="en-US"/>
              <a:t>www.pealcenter.org</a:t>
            </a:r>
            <a:endParaRPr lang="en-US" dirty="0"/>
          </a:p>
        </p:txBody>
      </p:sp>
      <p:pic>
        <p:nvPicPr>
          <p:cNvPr id="6" name="Picture 5" descr="PealCenter_tealpurplogo (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98" y="1749354"/>
            <a:ext cx="1117869" cy="730341"/>
          </a:xfrm>
          <a:prstGeom prst="rect">
            <a:avLst/>
          </a:prstGeom>
        </p:spPr>
      </p:pic>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pPr eaLnBrk="1" latinLnBrk="0" hangingPunct="1"/>
            <a:endParaRPr lang="en-US"/>
          </a:p>
        </p:txBody>
      </p:sp>
      <p:sp>
        <p:nvSpPr>
          <p:cNvPr id="12" name="Footer Placeholder 11"/>
          <p:cNvSpPr>
            <a:spLocks noGrp="1"/>
          </p:cNvSpPr>
          <p:nvPr>
            <p:ph type="ftr" sz="quarter" idx="17"/>
          </p:nvPr>
        </p:nvSpPr>
        <p:spPr/>
        <p:txBody>
          <a:bodyPr rtlCol="0"/>
          <a:lstStyle/>
          <a:p>
            <a:r>
              <a:rPr kumimoji="0" lang="en-US"/>
              <a:t>www.pealcenter.org</a:t>
            </a:r>
            <a:endParaRPr kumimoji="0" lang="en-US"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pPr eaLnBrk="1" latinLnBrk="0" hangingPunct="1"/>
            <a:endParaRPr lang="en-US"/>
          </a:p>
        </p:txBody>
      </p:sp>
      <p:sp>
        <p:nvSpPr>
          <p:cNvPr id="14" name="Footer Placeholder 13"/>
          <p:cNvSpPr>
            <a:spLocks noGrp="1"/>
          </p:cNvSpPr>
          <p:nvPr>
            <p:ph type="ftr" sz="quarter" idx="17"/>
          </p:nvPr>
        </p:nvSpPr>
        <p:spPr/>
        <p:txBody>
          <a:bodyPr rtlCol="0"/>
          <a:lstStyle/>
          <a:p>
            <a:r>
              <a:rPr lang="en-US"/>
              <a:t>www.pealcenter.org</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3E0E5B"/>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5"/>
          </a:solidFill>
        </p:spPr>
        <p:txBody>
          <a:bodyPr rtlCol="0" anchor="ctr"/>
          <a:lstStyle>
            <a:lvl1pPr marL="0" indent="0">
              <a:buFontTx/>
              <a:buNone/>
              <a:defRPr sz="2000" b="1">
                <a:solidFill>
                  <a:srgbClr val="3E0E5B"/>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pPr eaLnBrk="1" latinLnBrk="0" hangingPunct="1"/>
            <a:endParaRPr lang="en-US"/>
          </a:p>
        </p:txBody>
      </p:sp>
      <p:sp>
        <p:nvSpPr>
          <p:cNvPr id="4" name="Footer Placeholder 3"/>
          <p:cNvSpPr>
            <a:spLocks noGrp="1"/>
          </p:cNvSpPr>
          <p:nvPr>
            <p:ph type="ftr" sz="quarter" idx="11"/>
          </p:nvPr>
        </p:nvSpPr>
        <p:spPr/>
        <p:txBody>
          <a:bodyPr/>
          <a:lstStyle/>
          <a:p>
            <a:r>
              <a:rPr kumimoji="0" lang="en-US"/>
              <a:t>www.pealcenter.org</a:t>
            </a:r>
            <a:endParaRPr kumimoji="0" lang="en-US" dirty="0"/>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p:txBody>
          <a:bodyPr/>
          <a:lstStyle/>
          <a:p>
            <a:r>
              <a:rPr lang="en-US"/>
              <a:t>www.pealcenter.org</a:t>
            </a:r>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3E0E5B"/>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eaLnBrk="1" latinLnBrk="0" hangingPunct="1"/>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kumimoji="0" lang="en-US"/>
              <a:t>www.pealcenter.org</a:t>
            </a:r>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096000" y="6248400"/>
            <a:ext cx="26670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p:txBody>
          <a:bodyPr/>
          <a:lstStyle/>
          <a:p>
            <a:r>
              <a:rPr lang="en-US"/>
              <a:t>www.pealcenter.org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3" name="Footer Placeholder 2"/>
          <p:cNvSpPr>
            <a:spLocks noGrp="1"/>
          </p:cNvSpPr>
          <p:nvPr>
            <p:ph type="ftr" sz="quarter" idx="3"/>
          </p:nvPr>
        </p:nvSpPr>
        <p:spPr>
          <a:xfrm>
            <a:off x="609600" y="6248206"/>
            <a:ext cx="8153400" cy="365125"/>
          </a:xfrm>
          <a:prstGeom prst="rect">
            <a:avLst/>
          </a:prstGeom>
        </p:spPr>
        <p:txBody>
          <a:bodyPr vert="horz" anchor="ctr"/>
          <a:lstStyle>
            <a:lvl1pPr algn="ctr" eaLnBrk="1" latinLnBrk="0" hangingPunct="1">
              <a:defRPr kumimoji="0" sz="2000">
                <a:solidFill>
                  <a:srgbClr val="3E0E5B"/>
                </a:solidFill>
              </a:defRPr>
            </a:lvl1pPr>
          </a:lstStyle>
          <a:p>
            <a:r>
              <a:rPr lang="en-US" dirty="0"/>
              <a:t>www.pealcenter.org</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ustDataLst>
      <p:tags r:id="rId13"/>
    </p:custData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dt="0"/>
  <p:txStyles>
    <p:titleStyle>
      <a:lvl1pPr algn="l" rtl="0" eaLnBrk="1" latinLnBrk="0" hangingPunct="1">
        <a:spcBef>
          <a:spcPct val="0"/>
        </a:spcBef>
        <a:buNone/>
        <a:defRPr kumimoji="0" sz="4400" kern="1200">
          <a:solidFill>
            <a:schemeClr val="accent1"/>
          </a:solidFill>
          <a:latin typeface="+mj-lt"/>
          <a:ea typeface="+mj-ea"/>
          <a:cs typeface="+mj-cs"/>
        </a:defRPr>
      </a:lvl1pPr>
    </p:titleStyle>
    <p:bodyStyle>
      <a:lvl1pPr marL="320040" indent="-320040" algn="l" rtl="0" eaLnBrk="1" latinLnBrk="0" hangingPunct="1">
        <a:spcBef>
          <a:spcPts val="700"/>
        </a:spcBef>
        <a:buClrTx/>
        <a:buSzPct val="60000"/>
        <a:buFont typeface="Arial"/>
        <a:buChar char="•"/>
        <a:defRPr kumimoji="0" sz="2900" kern="1200">
          <a:solidFill>
            <a:schemeClr val="accent1"/>
          </a:solidFill>
          <a:latin typeface="+mn-lt"/>
          <a:ea typeface="+mn-ea"/>
          <a:cs typeface="+mn-cs"/>
        </a:defRPr>
      </a:lvl1pPr>
      <a:lvl2pPr marL="640080" indent="-274320" algn="l" rtl="0" eaLnBrk="1" latinLnBrk="0" hangingPunct="1">
        <a:spcBef>
          <a:spcPts val="550"/>
        </a:spcBef>
        <a:buClrTx/>
        <a:buSzPct val="70000"/>
        <a:buFont typeface="Arial"/>
        <a:buChar char="•"/>
        <a:defRPr kumimoji="0" sz="2600" kern="1200">
          <a:solidFill>
            <a:schemeClr val="accent1"/>
          </a:solidFill>
          <a:latin typeface="+mn-lt"/>
          <a:ea typeface="+mn-ea"/>
          <a:cs typeface="+mn-cs"/>
        </a:defRPr>
      </a:lvl2pPr>
      <a:lvl3pPr marL="914400" indent="-228600" algn="l" rtl="0" eaLnBrk="1" latinLnBrk="0" hangingPunct="1">
        <a:spcBef>
          <a:spcPts val="500"/>
        </a:spcBef>
        <a:buClrTx/>
        <a:buSzPct val="75000"/>
        <a:buFont typeface="Arial"/>
        <a:buChar char="•"/>
        <a:defRPr kumimoji="0" sz="2300" kern="1200">
          <a:solidFill>
            <a:schemeClr val="accent1"/>
          </a:solidFill>
          <a:latin typeface="+mn-lt"/>
          <a:ea typeface="+mn-ea"/>
          <a:cs typeface="+mn-cs"/>
        </a:defRPr>
      </a:lvl3pPr>
      <a:lvl4pPr marL="1371600" indent="-228600" algn="l" rtl="0" eaLnBrk="1" latinLnBrk="0" hangingPunct="1">
        <a:spcBef>
          <a:spcPts val="400"/>
        </a:spcBef>
        <a:buClrTx/>
        <a:buSzPct val="75000"/>
        <a:buFont typeface="Arial"/>
        <a:buChar char="•"/>
        <a:defRPr kumimoji="0" sz="2000" kern="1200">
          <a:solidFill>
            <a:schemeClr val="accent1"/>
          </a:solidFill>
          <a:latin typeface="+mn-lt"/>
          <a:ea typeface="+mn-ea"/>
          <a:cs typeface="+mn-cs"/>
        </a:defRPr>
      </a:lvl4pPr>
      <a:lvl5pPr marL="1828800" indent="-228600" algn="l" rtl="0" eaLnBrk="1" latinLnBrk="0" hangingPunct="1">
        <a:spcBef>
          <a:spcPts val="400"/>
        </a:spcBef>
        <a:buClrTx/>
        <a:buSzPct val="65000"/>
        <a:buFont typeface="Arial"/>
        <a:buChar char="•"/>
        <a:defRPr kumimoji="0" sz="2000" kern="1200">
          <a:solidFill>
            <a:schemeClr val="accen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0.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7.jpg"/><Relationship Id="rId5" Type="http://schemas.openxmlformats.org/officeDocument/2006/relationships/hyperlink" Target="mailto:info@pealcenter.org" TargetMode="External"/><Relationship Id="rId4" Type="http://schemas.openxmlformats.org/officeDocument/2006/relationships/hyperlink" Target="http://www.pealcenter.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9067800" cy="990600"/>
          </a:xfrm>
        </p:spPr>
        <p:txBody>
          <a:bodyPr>
            <a:normAutofit/>
          </a:bodyPr>
          <a:lstStyle/>
          <a:p>
            <a:pPr algn="ctr"/>
            <a:r>
              <a:rPr lang="en-US" dirty="0"/>
              <a:t>Welcome</a:t>
            </a:r>
          </a:p>
        </p:txBody>
      </p:sp>
      <p:sp>
        <p:nvSpPr>
          <p:cNvPr id="5" name="Content Placeholder 4"/>
          <p:cNvSpPr>
            <a:spLocks noGrp="1"/>
          </p:cNvSpPr>
          <p:nvPr>
            <p:ph sz="quarter" idx="1"/>
          </p:nvPr>
        </p:nvSpPr>
        <p:spPr/>
        <p:txBody>
          <a:bodyPr>
            <a:normAutofit/>
          </a:bodyPr>
          <a:lstStyle/>
          <a:p>
            <a:pPr marL="0" indent="0">
              <a:buNone/>
            </a:pPr>
            <a:r>
              <a:rPr lang="en-US" dirty="0"/>
              <a:t>Enclosed in your folder, you will find:</a:t>
            </a:r>
          </a:p>
          <a:p>
            <a:pPr lvl="1"/>
            <a:r>
              <a:rPr lang="en-US" dirty="0"/>
              <a:t>PEAL postcard</a:t>
            </a:r>
          </a:p>
          <a:p>
            <a:pPr lvl="1"/>
            <a:r>
              <a:rPr lang="en-US" dirty="0"/>
              <a:t>Alternate Registration Form</a:t>
            </a:r>
          </a:p>
          <a:p>
            <a:pPr lvl="1"/>
            <a:r>
              <a:rPr lang="en-US" dirty="0"/>
              <a:t>Session Evaluation</a:t>
            </a:r>
          </a:p>
          <a:p>
            <a:pPr lvl="1"/>
            <a:r>
              <a:rPr lang="en-US" dirty="0"/>
              <a:t>Presentation materials</a:t>
            </a:r>
          </a:p>
          <a:p>
            <a:pPr marL="365760" lvl="1" indent="0">
              <a:buNone/>
            </a:pPr>
            <a:endParaRPr lang="en-US" dirty="0"/>
          </a:p>
          <a:p>
            <a:pPr lvl="1"/>
            <a:endParaRPr lang="en-US" dirty="0"/>
          </a:p>
        </p:txBody>
      </p:sp>
      <p:sp>
        <p:nvSpPr>
          <p:cNvPr id="7" name="Rectangle 6"/>
          <p:cNvSpPr/>
          <p:nvPr/>
        </p:nvSpPr>
        <p:spPr>
          <a:xfrm>
            <a:off x="914400" y="4724400"/>
            <a:ext cx="7467600" cy="1938992"/>
          </a:xfrm>
          <a:prstGeom prst="rect">
            <a:avLst/>
          </a:prstGeom>
          <a:solidFill>
            <a:schemeClr val="accent2"/>
          </a:solidFill>
        </p:spPr>
        <p:txBody>
          <a:bodyPr wrap="square" lIns="0" rIns="365760">
            <a:spAutoFit/>
          </a:bodyPr>
          <a:lstStyle/>
          <a:p>
            <a:pPr lvl="1" algn="ctr"/>
            <a:r>
              <a:rPr lang="en-US" sz="2400" b="1" dirty="0">
                <a:solidFill>
                  <a:schemeClr val="accent1"/>
                </a:solidFill>
              </a:rPr>
              <a:t>Since PEAL is federally funded, we must report demographic data to our funders. </a:t>
            </a:r>
          </a:p>
          <a:p>
            <a:pPr lvl="1" algn="ctr"/>
            <a:r>
              <a:rPr lang="en-US" sz="2400" b="1" dirty="0">
                <a:solidFill>
                  <a:schemeClr val="accent1"/>
                </a:solidFill>
              </a:rPr>
              <a:t>Please take a moment to complete the PEAL forms in your folder. </a:t>
            </a:r>
          </a:p>
          <a:p>
            <a:pPr lvl="1" algn="ctr"/>
            <a:r>
              <a:rPr lang="en-US" sz="2400" b="1" dirty="0">
                <a:solidFill>
                  <a:schemeClr val="accent1"/>
                </a:solidFill>
              </a:rPr>
              <a:t>Thank you!</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2286000"/>
            <a:ext cx="2682551" cy="1752600"/>
          </a:xfrm>
          <a:prstGeom prst="rect">
            <a:avLst/>
          </a:prstGeom>
        </p:spPr>
      </p:pic>
    </p:spTree>
    <p:custDataLst>
      <p:tags r:id="rId1"/>
    </p:custDataLst>
    <p:extLst>
      <p:ext uri="{BB962C8B-B14F-4D97-AF65-F5344CB8AC3E}">
        <p14:creationId xmlns:p14="http://schemas.microsoft.com/office/powerpoint/2010/main" val="779150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5105400"/>
          </a:xfrm>
        </p:spPr>
        <p:txBody>
          <a:bodyPr>
            <a:normAutofit fontScale="92500" lnSpcReduction="10000"/>
          </a:bodyPr>
          <a:lstStyle/>
          <a:p>
            <a:pPr marL="0" indent="0">
              <a:buNone/>
            </a:pPr>
            <a:r>
              <a:rPr lang="en-US" dirty="0"/>
              <a:t>PEAL provides individual assistance to families, youth and young adults via phone and email to help them:</a:t>
            </a:r>
          </a:p>
          <a:p>
            <a:pPr lvl="1"/>
            <a:r>
              <a:rPr lang="en-US" dirty="0"/>
              <a:t>Review documents and provide resources</a:t>
            </a:r>
          </a:p>
          <a:p>
            <a:pPr lvl="1"/>
            <a:r>
              <a:rPr lang="en-US" dirty="0"/>
              <a:t>Prepare for meetings</a:t>
            </a:r>
          </a:p>
          <a:p>
            <a:pPr lvl="1"/>
            <a:r>
              <a:rPr lang="en-US" dirty="0"/>
              <a:t>Understand options for resolving disputes</a:t>
            </a:r>
          </a:p>
          <a:p>
            <a:r>
              <a:rPr lang="en-US" dirty="0"/>
              <a:t>Understand their rights and advocate for themselves</a:t>
            </a:r>
          </a:p>
          <a:p>
            <a:r>
              <a:rPr lang="en-US" dirty="0"/>
              <a:t>Be included &amp; educated with high expectations at school and in their community</a:t>
            </a:r>
          </a:p>
          <a:p>
            <a:r>
              <a:rPr lang="en-US" dirty="0"/>
              <a:t>Access high quality, coordinated </a:t>
            </a:r>
            <a:br>
              <a:rPr lang="en-US" dirty="0"/>
            </a:br>
            <a:r>
              <a:rPr lang="en-US" dirty="0"/>
              <a:t>health care</a:t>
            </a:r>
          </a:p>
          <a:p>
            <a:r>
              <a:rPr lang="en-US" dirty="0"/>
              <a:t>Assistance available in Spanish </a:t>
            </a:r>
            <a:br>
              <a:rPr lang="en-US" dirty="0"/>
            </a:br>
            <a:r>
              <a:rPr lang="en-US" dirty="0"/>
              <a:t>and other languages </a:t>
            </a:r>
          </a:p>
          <a:p>
            <a:pPr lvl="1"/>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90313"/>
            <a:ext cx="3048000" cy="1186470"/>
          </a:xfrm>
          <a:prstGeom prst="rect">
            <a:avLst/>
          </a:prstGeom>
        </p:spPr>
      </p:pic>
      <p:pic>
        <p:nvPicPr>
          <p:cNvPr id="7" name="Picture 6" descr="Free Image: Laptop and &lt;strong&gt;Phone&lt;/strong&gt; | Libreshot Public Domain Photo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860" y="4724400"/>
            <a:ext cx="3212140" cy="2141426"/>
          </a:xfrm>
          <a:prstGeom prst="rect">
            <a:avLst/>
          </a:prstGeom>
        </p:spPr>
      </p:pic>
      <p:sp>
        <p:nvSpPr>
          <p:cNvPr id="2" name="Rectangle 1"/>
          <p:cNvSpPr/>
          <p:nvPr/>
        </p:nvSpPr>
        <p:spPr>
          <a:xfrm>
            <a:off x="4921727" y="235656"/>
            <a:ext cx="3844321" cy="923330"/>
          </a:xfrm>
          <a:prstGeom prst="rect">
            <a:avLst/>
          </a:prstGeom>
          <a:noFill/>
        </p:spPr>
        <p:txBody>
          <a:bodyPr wrap="none" lIns="91440" tIns="45720" rIns="91440" bIns="45720">
            <a:spAutoFit/>
          </a:bodyPr>
          <a:lstStyle/>
          <a:p>
            <a:pPr algn="ctr"/>
            <a:r>
              <a:rPr lang="en-US" sz="5400" cap="none" spc="0" dirty="0">
                <a:ln w="22225">
                  <a:solidFill>
                    <a:schemeClr val="accent2"/>
                  </a:solidFill>
                  <a:prstDash val="solid"/>
                </a:ln>
                <a:solidFill>
                  <a:schemeClr val="accent2">
                    <a:lumMod val="75000"/>
                  </a:schemeClr>
                </a:solidFill>
                <a:effectLst/>
                <a:latin typeface="Lucida Sans" panose="020B0602030504020204" pitchFamily="34" charset="0"/>
              </a:rPr>
              <a:t>INCLUSION</a:t>
            </a:r>
          </a:p>
        </p:txBody>
      </p:sp>
    </p:spTree>
    <p:custDataLst>
      <p:tags r:id="rId1"/>
    </p:custDataLst>
    <p:extLst>
      <p:ext uri="{BB962C8B-B14F-4D97-AF65-F5344CB8AC3E}">
        <p14:creationId xmlns:p14="http://schemas.microsoft.com/office/powerpoint/2010/main" val="144431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199"/>
            <a:ext cx="8153400" cy="5050605"/>
          </a:xfrm>
        </p:spPr>
        <p:txBody>
          <a:bodyPr>
            <a:normAutofit/>
          </a:bodyPr>
          <a:lstStyle/>
          <a:p>
            <a:r>
              <a:rPr lang="en-US" dirty="0"/>
              <a:t>Provide training to families, youth/young adults, and professionals</a:t>
            </a:r>
          </a:p>
          <a:p>
            <a:r>
              <a:rPr lang="en-US" dirty="0"/>
              <a:t>Build knowledge of best practices and develop skills for navigating special education, health care, and transition to adulthood</a:t>
            </a:r>
          </a:p>
          <a:p>
            <a:r>
              <a:rPr lang="en-US" dirty="0"/>
              <a:t>Trainings offered in-person </a:t>
            </a:r>
          </a:p>
          <a:p>
            <a:r>
              <a:rPr lang="en-US" dirty="0"/>
              <a:t>Web-based presentations </a:t>
            </a:r>
          </a:p>
          <a:p>
            <a:r>
              <a:rPr lang="en-US" dirty="0"/>
              <a:t>Select trainings available in </a:t>
            </a:r>
            <a:br>
              <a:rPr lang="en-US" dirty="0"/>
            </a:br>
            <a:r>
              <a:rPr lang="en-US" dirty="0"/>
              <a:t>Spanish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48" y="73346"/>
            <a:ext cx="3044952" cy="1222054"/>
          </a:xfrm>
          <a:prstGeom prst="rect">
            <a:avLst/>
          </a:prstGeom>
        </p:spPr>
      </p:pic>
      <p:sp>
        <p:nvSpPr>
          <p:cNvPr id="6" name="Footer Placeholder 5"/>
          <p:cNvSpPr>
            <a:spLocks noGrp="1"/>
          </p:cNvSpPr>
          <p:nvPr>
            <p:ph type="ftr" sz="quarter" idx="3"/>
          </p:nvPr>
        </p:nvSpPr>
        <p:spPr/>
        <p:txBody>
          <a:bodyPr/>
          <a:lstStyle/>
          <a:p>
            <a:r>
              <a:rPr lang="en-US" dirty="0"/>
              <a:t>www.pealcenter.org</a:t>
            </a:r>
          </a:p>
        </p:txBody>
      </p:sp>
      <p:grpSp>
        <p:nvGrpSpPr>
          <p:cNvPr id="49" name="Group 48"/>
          <p:cNvGrpSpPr/>
          <p:nvPr/>
        </p:nvGrpSpPr>
        <p:grpSpPr>
          <a:xfrm>
            <a:off x="5181600" y="4038600"/>
            <a:ext cx="3938313" cy="2278856"/>
            <a:chOff x="0" y="0"/>
            <a:chExt cx="5071730" cy="2934586"/>
          </a:xfrm>
        </p:grpSpPr>
        <p:grpSp>
          <p:nvGrpSpPr>
            <p:cNvPr id="50" name="Group 49"/>
            <p:cNvGrpSpPr/>
            <p:nvPr/>
          </p:nvGrpSpPr>
          <p:grpSpPr>
            <a:xfrm>
              <a:off x="0" y="0"/>
              <a:ext cx="5071730" cy="2934586"/>
              <a:chOff x="0" y="0"/>
              <a:chExt cx="5071730" cy="2934586"/>
            </a:xfrm>
          </p:grpSpPr>
          <p:pic>
            <p:nvPicPr>
              <p:cNvPr id="60" name="Picture 59"/>
              <p:cNvPicPr>
                <a:picLocks noChangeAspect="1"/>
              </p:cNvPicPr>
              <p:nvPr/>
            </p:nvPicPr>
            <p:blipFill>
              <a:blip r:embed="rId5" cstate="print">
                <a:duotone>
                  <a:prstClr val="black"/>
                  <a:schemeClr val="accent4">
                    <a:lumMod val="20000"/>
                    <a:lumOff val="80000"/>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5071730" cy="2934586"/>
              </a:xfrm>
              <a:prstGeom prst="rect">
                <a:avLst/>
              </a:prstGeom>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9674" y="1329069"/>
                <a:ext cx="212651" cy="297712"/>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465" y="1871330"/>
                <a:ext cx="212651" cy="297711"/>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9646" y="2105246"/>
                <a:ext cx="212651" cy="297712"/>
              </a:xfrm>
              <a:prstGeom prst="rect">
                <a:avLst/>
              </a:prstGeom>
            </p:spPr>
          </p:pic>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2148" y="2317897"/>
                <a:ext cx="212652" cy="297712"/>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2511" y="2477386"/>
                <a:ext cx="212651" cy="297711"/>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2390" y="1158948"/>
                <a:ext cx="212652" cy="297712"/>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5162" y="2286000"/>
                <a:ext cx="212652" cy="297711"/>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730" y="1307804"/>
                <a:ext cx="212651" cy="297712"/>
              </a:xfrm>
              <a:prstGeom prst="rect">
                <a:avLst/>
              </a:prstGeom>
            </p:spPr>
          </p:pic>
          <p:pic>
            <p:nvPicPr>
              <p:cNvPr id="69" name="Picture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2111" y="2105246"/>
                <a:ext cx="212651" cy="297712"/>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855" y="2317897"/>
                <a:ext cx="212652" cy="297712"/>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0818" y="2020186"/>
                <a:ext cx="212651" cy="297711"/>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5190" y="1010093"/>
                <a:ext cx="212652" cy="297711"/>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7962" y="1733107"/>
                <a:ext cx="212652" cy="297711"/>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507" y="212651"/>
                <a:ext cx="212651" cy="297711"/>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7962" y="680483"/>
                <a:ext cx="212652" cy="297712"/>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0009" y="2371060"/>
                <a:ext cx="212651" cy="297712"/>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8716" y="2083981"/>
                <a:ext cx="212651" cy="297712"/>
              </a:xfrm>
              <a:prstGeom prst="rect">
                <a:avLst/>
              </a:prstGeom>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855" y="1605516"/>
                <a:ext cx="212652" cy="297711"/>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5162" y="2009553"/>
                <a:ext cx="212652" cy="297712"/>
              </a:xfrm>
              <a:prstGeom prst="rect">
                <a:avLst/>
              </a:prstGeom>
            </p:spPr>
          </p:pic>
        </p:gr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775" y="571500"/>
              <a:ext cx="212090" cy="297180"/>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2550" y="1371600"/>
              <a:ext cx="212090" cy="297180"/>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7750" y="552450"/>
              <a:ext cx="212090" cy="297180"/>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7575" y="1571625"/>
              <a:ext cx="212090" cy="297180"/>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7850" y="733425"/>
              <a:ext cx="212090" cy="297180"/>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00" y="762000"/>
              <a:ext cx="212090" cy="297180"/>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00" y="1238250"/>
              <a:ext cx="212090" cy="297180"/>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4125" y="2400300"/>
              <a:ext cx="212090" cy="297180"/>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7100" y="600075"/>
              <a:ext cx="212090" cy="297180"/>
            </a:xfrm>
            <a:prstGeom prst="rect">
              <a:avLst/>
            </a:prstGeom>
          </p:spPr>
        </p:pic>
      </p:grpSp>
    </p:spTree>
    <p:custDataLst>
      <p:tags r:id="rId1"/>
    </p:custDataLst>
    <p:extLst>
      <p:ext uri="{BB962C8B-B14F-4D97-AF65-F5344CB8AC3E}">
        <p14:creationId xmlns:p14="http://schemas.microsoft.com/office/powerpoint/2010/main" val="65868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830568"/>
          </a:xfrm>
        </p:spPr>
        <p:txBody>
          <a:bodyPr>
            <a:normAutofit fontScale="92500" lnSpcReduction="10000"/>
          </a:bodyPr>
          <a:lstStyle/>
          <a:p>
            <a:r>
              <a:rPr lang="en-US" dirty="0"/>
              <a:t>Empowers families and youth/young adults to become leaders committed to improving education and healthcare systems</a:t>
            </a:r>
          </a:p>
          <a:p>
            <a:r>
              <a:rPr lang="en-US" dirty="0"/>
              <a:t>Provide intensive leadership workshops</a:t>
            </a:r>
          </a:p>
          <a:p>
            <a:pPr lvl="1"/>
            <a:r>
              <a:rPr lang="en-US" dirty="0"/>
              <a:t>Prepare to influence system-wide change</a:t>
            </a:r>
          </a:p>
          <a:p>
            <a:pPr lvl="1"/>
            <a:r>
              <a:rPr lang="en-US" dirty="0"/>
              <a:t>Local, county, state, or federal level</a:t>
            </a:r>
          </a:p>
          <a:p>
            <a:pPr lvl="1"/>
            <a:r>
              <a:rPr lang="en-US" dirty="0"/>
              <a:t>Participate on decision making groups</a:t>
            </a:r>
          </a:p>
          <a:p>
            <a:r>
              <a:rPr lang="en-US" dirty="0"/>
              <a:t>Youth leadership development</a:t>
            </a:r>
          </a:p>
          <a:p>
            <a:pPr lvl="1"/>
            <a:r>
              <a:rPr lang="en-US" dirty="0"/>
              <a:t>Mini-conferences on self-advocacy</a:t>
            </a:r>
          </a:p>
          <a:p>
            <a:pPr lvl="1"/>
            <a:r>
              <a:rPr lang="en-US" dirty="0"/>
              <a:t>Webinars on topics of interest </a:t>
            </a:r>
          </a:p>
          <a:p>
            <a:pPr lvl="1"/>
            <a:r>
              <a:rPr lang="en-US" dirty="0"/>
              <a:t>Youth Leadership Institutes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2400"/>
            <a:ext cx="3044952" cy="1185219"/>
          </a:xfrm>
          <a:prstGeom prst="rect">
            <a:avLst/>
          </a:prstGeom>
        </p:spPr>
      </p:pic>
      <p:sp>
        <p:nvSpPr>
          <p:cNvPr id="6" name="Footer Placeholder 5"/>
          <p:cNvSpPr>
            <a:spLocks noGrp="1"/>
          </p:cNvSpPr>
          <p:nvPr>
            <p:ph type="ftr" sz="quarter" idx="3"/>
          </p:nvPr>
        </p:nvSpPr>
        <p:spPr/>
        <p:txBody>
          <a:bodyPr/>
          <a:lstStyle/>
          <a:p>
            <a:r>
              <a:rPr lang="en-US" dirty="0"/>
              <a:t>www.pealcenter.org</a:t>
            </a:r>
          </a:p>
        </p:txBody>
      </p:sp>
      <p:pic>
        <p:nvPicPr>
          <p:cNvPr id="2" name="Picture 1"/>
          <p:cNvPicPr>
            <a:picLocks noChangeAspect="1"/>
          </p:cNvPicPr>
          <p:nvPr/>
        </p:nvPicPr>
        <p:blipFill rotWithShape="1">
          <a:blip r:embed="rId5"/>
          <a:srcRect l="65697" t="31334" r="16000" b="40222"/>
          <a:stretch/>
        </p:blipFill>
        <p:spPr>
          <a:xfrm>
            <a:off x="6477000" y="3962400"/>
            <a:ext cx="2667000" cy="2331385"/>
          </a:xfrm>
          <a:prstGeom prst="rect">
            <a:avLst/>
          </a:prstGeom>
        </p:spPr>
      </p:pic>
    </p:spTree>
    <p:custDataLst>
      <p:tags r:id="rId1"/>
    </p:custDataLst>
    <p:extLst>
      <p:ext uri="{BB962C8B-B14F-4D97-AF65-F5344CB8AC3E}">
        <p14:creationId xmlns:p14="http://schemas.microsoft.com/office/powerpoint/2010/main" val="200089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lvl="0"/>
            <a:r>
              <a:rPr lang="en-US" sz="3200" dirty="0"/>
              <a:t>Establish active partnerships </a:t>
            </a:r>
            <a:endParaRPr lang="en-US" sz="2800" dirty="0"/>
          </a:p>
          <a:p>
            <a:pPr lvl="0"/>
            <a:r>
              <a:rPr lang="en-US" sz="3200" dirty="0"/>
              <a:t>Build bridges across agencies/organizations and systems</a:t>
            </a:r>
            <a:endParaRPr lang="en-US" sz="2800" dirty="0"/>
          </a:p>
          <a:p>
            <a:pPr lvl="1"/>
            <a:r>
              <a:rPr lang="en-US" sz="2800" dirty="0"/>
              <a:t>Education</a:t>
            </a:r>
            <a:endParaRPr lang="en-US" sz="2400" dirty="0"/>
          </a:p>
          <a:p>
            <a:pPr lvl="1"/>
            <a:r>
              <a:rPr lang="en-US" sz="2800" dirty="0"/>
              <a:t>Healthcare  </a:t>
            </a:r>
            <a:endParaRPr lang="en-US" sz="2400" dirty="0"/>
          </a:p>
          <a:p>
            <a:pPr lvl="1"/>
            <a:r>
              <a:rPr lang="en-US" sz="2800" dirty="0"/>
              <a:t>Advocacy and family groups </a:t>
            </a:r>
            <a:endParaRPr lang="en-US" sz="2400" dirty="0"/>
          </a:p>
          <a:p>
            <a:pPr lvl="1"/>
            <a:r>
              <a:rPr lang="en-US" sz="2800" dirty="0"/>
              <a:t>State, local and national agencies</a:t>
            </a:r>
            <a:endParaRPr lang="en-US" sz="2400" dirty="0"/>
          </a:p>
          <a:p>
            <a:pPr lvl="0"/>
            <a:r>
              <a:rPr lang="en-US" sz="3200" dirty="0"/>
              <a:t>Connecting supports to </a:t>
            </a:r>
            <a:br>
              <a:rPr lang="en-US" sz="3200" dirty="0"/>
            </a:br>
            <a:r>
              <a:rPr lang="en-US" sz="3200" dirty="0"/>
              <a:t>strengthen community inclusion</a:t>
            </a:r>
            <a:endParaRPr lang="en-US" sz="2800" dirty="0"/>
          </a:p>
          <a:p>
            <a:pPr lvl="0"/>
            <a:r>
              <a:rPr lang="en-US" sz="3200" dirty="0"/>
              <a:t>Help effectively access services </a:t>
            </a:r>
            <a:endParaRPr lang="en-US" sz="2800" dirty="0"/>
          </a:p>
          <a:p>
            <a:pPr lvl="0"/>
            <a:r>
              <a:rPr lang="en-US" sz="3200" dirty="0"/>
              <a:t>Improve person-centered outcomes</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7420"/>
            <a:ext cx="3044952" cy="1217980"/>
          </a:xfrm>
          <a:prstGeom prst="rect">
            <a:avLst/>
          </a:prstGeom>
        </p:spPr>
      </p:pic>
      <p:sp>
        <p:nvSpPr>
          <p:cNvPr id="6" name="Footer Placeholder 5"/>
          <p:cNvSpPr>
            <a:spLocks noGrp="1"/>
          </p:cNvSpPr>
          <p:nvPr>
            <p:ph type="ftr" sz="quarter" idx="3"/>
          </p:nvPr>
        </p:nvSpPr>
        <p:spPr/>
        <p:txBody>
          <a:bodyPr/>
          <a:lstStyle/>
          <a:p>
            <a:r>
              <a:rPr lang="en-US"/>
              <a:t>www.pealcenter.org</a:t>
            </a:r>
            <a:endParaRPr lang="en-US" dirty="0"/>
          </a:p>
        </p:txBody>
      </p:sp>
      <p:pic>
        <p:nvPicPr>
          <p:cNvPr id="2" name="Picture 1" descr="Getting the Most Out of Your Consulting &lt;strong&gt;Partnerships&lt;/strong&g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228" y="2923688"/>
            <a:ext cx="2857500" cy="2143125"/>
          </a:xfrm>
          <a:prstGeom prst="rect">
            <a:avLst/>
          </a:prstGeom>
        </p:spPr>
      </p:pic>
    </p:spTree>
    <p:custDataLst>
      <p:tags r:id="rId1"/>
    </p:custDataLst>
    <p:extLst>
      <p:ext uri="{BB962C8B-B14F-4D97-AF65-F5344CB8AC3E}">
        <p14:creationId xmlns:p14="http://schemas.microsoft.com/office/powerpoint/2010/main" val="12272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a:t>
            </a:r>
          </a:p>
        </p:txBody>
      </p:sp>
      <p:pic>
        <p:nvPicPr>
          <p:cNvPr id="3" name="Picture 3" descr="A picture containing room, scene&#10;&#10;Description generated with very high confidence">
            <a:extLst>
              <a:ext uri="{FF2B5EF4-FFF2-40B4-BE49-F238E27FC236}">
                <a16:creationId xmlns:a16="http://schemas.microsoft.com/office/drawing/2014/main" id="{07ECFA3F-1FF2-4C91-B37B-E39232132898}"/>
              </a:ext>
            </a:extLst>
          </p:cNvPr>
          <p:cNvPicPr>
            <a:picLocks noGrp="1" noChangeAspect="1"/>
          </p:cNvPicPr>
          <p:nvPr>
            <p:ph sz="quarter" idx="1"/>
          </p:nvPr>
        </p:nvPicPr>
        <p:blipFill rotWithShape="1">
          <a:blip r:embed="rId4"/>
          <a:srcRect t="1852"/>
          <a:stretch/>
        </p:blipFill>
        <p:spPr>
          <a:xfrm>
            <a:off x="2183962" y="1676399"/>
            <a:ext cx="5131238" cy="4610157"/>
          </a:xfrm>
          <a:prstGeom prst="rect">
            <a:avLst/>
          </a:prstGeom>
        </p:spPr>
      </p:pic>
      <p:sp>
        <p:nvSpPr>
          <p:cNvPr id="2" name="Footer Placeholder 1"/>
          <p:cNvSpPr>
            <a:spLocks noGrp="1"/>
          </p:cNvSpPr>
          <p:nvPr>
            <p:ph type="ftr" sz="quarter" idx="3"/>
          </p:nvPr>
        </p:nvSpPr>
        <p:spPr/>
        <p:txBody>
          <a:bodyPr/>
          <a:lstStyle/>
          <a:p>
            <a:r>
              <a:rPr lang="en-US" dirty="0"/>
              <a:t>www.pealcenter.org</a:t>
            </a:r>
          </a:p>
        </p:txBody>
      </p:sp>
      <p:pic>
        <p:nvPicPr>
          <p:cNvPr id="9" name="Picture 8" descr="hackjam - Dante' 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5" y="4519613"/>
            <a:ext cx="2346208" cy="2338387"/>
          </a:xfrm>
          <a:prstGeom prst="rect">
            <a:avLst/>
          </a:prstGeom>
        </p:spPr>
      </p:pic>
      <p:pic>
        <p:nvPicPr>
          <p:cNvPr id="10" name="Picture 9" descr="hackjam - Dante' H."/>
          <p:cNvPicPr>
            <a:picLocks noChangeAspect="1"/>
          </p:cNvPicPr>
          <p:nvPr/>
        </p:nvPicPr>
        <p:blipFill rotWithShape="1">
          <a:blip r:embed="rId5">
            <a:extLst>
              <a:ext uri="{28A0092B-C50C-407E-A947-70E740481C1C}">
                <a14:useLocalDpi xmlns:a14="http://schemas.microsoft.com/office/drawing/2010/main" val="0"/>
              </a:ext>
            </a:extLst>
          </a:blip>
          <a:srcRect l="25301" r="19487"/>
          <a:stretch/>
        </p:blipFill>
        <p:spPr>
          <a:xfrm>
            <a:off x="7391400" y="1707037"/>
            <a:ext cx="1295400" cy="2338387"/>
          </a:xfrm>
          <a:prstGeom prst="rect">
            <a:avLst/>
          </a:prstGeom>
        </p:spPr>
      </p:pic>
    </p:spTree>
    <p:custDataLst>
      <p:tags r:id="rId1"/>
    </p:custDataLst>
    <p:extLst>
      <p:ext uri="{BB962C8B-B14F-4D97-AF65-F5344CB8AC3E}">
        <p14:creationId xmlns:p14="http://schemas.microsoft.com/office/powerpoint/2010/main" val="587772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5" name="Content Placeholder 4"/>
          <p:cNvSpPr>
            <a:spLocks noGrp="1"/>
          </p:cNvSpPr>
          <p:nvPr>
            <p:ph sz="quarter"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hlinkClick r:id="rId4"/>
              </a:rPr>
              <a:t>www.pealcenter.org</a:t>
            </a:r>
            <a:endParaRPr lang="en-US" dirty="0"/>
          </a:p>
          <a:p>
            <a:pPr marL="0" indent="0" algn="ctr">
              <a:buNone/>
            </a:pPr>
            <a:r>
              <a:rPr lang="en-US" dirty="0">
                <a:hlinkClick r:id="rId5"/>
              </a:rPr>
              <a:t>info@pealcenter.org</a:t>
            </a:r>
            <a:r>
              <a:rPr lang="en-US" dirty="0"/>
              <a:t> </a:t>
            </a:r>
          </a:p>
          <a:p>
            <a:pPr marL="0" indent="0" algn="ctr">
              <a:buNone/>
            </a:pPr>
            <a:r>
              <a:rPr lang="en-US" dirty="0"/>
              <a:t>1-866-950-1040</a:t>
            </a:r>
          </a:p>
        </p:txBody>
      </p:sp>
      <p:pic>
        <p:nvPicPr>
          <p:cNvPr id="7" name="Content Placeholder 6"/>
          <p:cNvPicPr>
            <a:picLocks noGrp="1" noChangeAspect="1"/>
          </p:cNvPicPr>
          <p:nvPr>
            <p:ph sz="quarter" idx="2"/>
          </p:nvPr>
        </p:nvPicPr>
        <p:blipFill rotWithShape="1">
          <a:blip r:embed="rId6">
            <a:extLst>
              <a:ext uri="{28A0092B-C50C-407E-A947-70E740481C1C}">
                <a14:useLocalDpi xmlns:a14="http://schemas.microsoft.com/office/drawing/2010/main" val="0"/>
              </a:ext>
            </a:extLst>
          </a:blip>
          <a:srcRect t="10243" b="8090"/>
          <a:stretch/>
        </p:blipFill>
        <p:spPr>
          <a:xfrm>
            <a:off x="4648200" y="1753420"/>
            <a:ext cx="3889653" cy="4113980"/>
          </a:xfr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1752600"/>
            <a:ext cx="2682551" cy="1752600"/>
          </a:xfrm>
          <a:prstGeom prst="rect">
            <a:avLst/>
          </a:prstGeom>
        </p:spPr>
      </p:pic>
      <p:sp>
        <p:nvSpPr>
          <p:cNvPr id="9" name="TextBox 8"/>
          <p:cNvSpPr txBox="1"/>
          <p:nvPr/>
        </p:nvSpPr>
        <p:spPr>
          <a:xfrm>
            <a:off x="1524000" y="6073914"/>
            <a:ext cx="6148754" cy="707886"/>
          </a:xfrm>
          <a:prstGeom prst="rect">
            <a:avLst/>
          </a:prstGeom>
          <a:solidFill>
            <a:schemeClr val="accent2">
              <a:lumMod val="40000"/>
              <a:lumOff val="60000"/>
            </a:schemeClr>
          </a:solidFill>
          <a:ln w="38100">
            <a:solidFill>
              <a:schemeClr val="accent2"/>
            </a:solidFill>
          </a:ln>
        </p:spPr>
        <p:txBody>
          <a:bodyPr wrap="square" rtlCol="0">
            <a:spAutoFit/>
          </a:bodyPr>
          <a:lstStyle/>
          <a:p>
            <a:pPr lvl="0" algn="ctr">
              <a:spcBef>
                <a:spcPts val="700"/>
              </a:spcBef>
              <a:buSzPct val="60000"/>
            </a:pPr>
            <a:r>
              <a:rPr lang="en-US" sz="2000" dirty="0">
                <a:solidFill>
                  <a:srgbClr val="3E0E5B"/>
                </a:solidFill>
              </a:rPr>
              <a:t>Serving families across PA </a:t>
            </a:r>
            <a:br>
              <a:rPr lang="en-US" sz="2000" dirty="0">
                <a:solidFill>
                  <a:srgbClr val="3E0E5B"/>
                </a:solidFill>
              </a:rPr>
            </a:br>
            <a:r>
              <a:rPr lang="en-US" sz="2000" dirty="0">
                <a:solidFill>
                  <a:srgbClr val="3E0E5B"/>
                </a:solidFill>
              </a:rPr>
              <a:t>with offices in Pittsburgh and Philadelphia</a:t>
            </a:r>
            <a:endParaRPr lang="en-US" sz="1400" dirty="0"/>
          </a:p>
        </p:txBody>
      </p:sp>
    </p:spTree>
    <p:custDataLst>
      <p:tags r:id="rId1"/>
    </p:custDataLst>
    <p:extLst>
      <p:ext uri="{BB962C8B-B14F-4D97-AF65-F5344CB8AC3E}">
        <p14:creationId xmlns:p14="http://schemas.microsoft.com/office/powerpoint/2010/main" val="247773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the PEAL Center </a:t>
            </a:r>
          </a:p>
        </p:txBody>
      </p:sp>
      <p:sp>
        <p:nvSpPr>
          <p:cNvPr id="3" name="Subtitle 2"/>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381415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Participants will be able to:</a:t>
            </a:r>
          </a:p>
        </p:txBody>
      </p:sp>
      <p:sp>
        <p:nvSpPr>
          <p:cNvPr id="3" name="Content Placeholder 2"/>
          <p:cNvSpPr>
            <a:spLocks noGrp="1"/>
          </p:cNvSpPr>
          <p:nvPr>
            <p:ph sz="quarter" idx="1"/>
          </p:nvPr>
        </p:nvSpPr>
        <p:spPr/>
        <p:txBody>
          <a:bodyPr/>
          <a:lstStyle/>
          <a:p>
            <a:r>
              <a:rPr lang="en-US" dirty="0"/>
              <a:t>List the services that PEAL provides</a:t>
            </a:r>
          </a:p>
          <a:p>
            <a:r>
              <a:rPr lang="en-US" dirty="0"/>
              <a:t>Describe how PEAL educates and empowers families, professionals, youth, and young adults</a:t>
            </a:r>
          </a:p>
          <a:p>
            <a:r>
              <a:rPr lang="en-US" dirty="0"/>
              <a:t>Access PEAL resources</a:t>
            </a:r>
          </a:p>
          <a:p>
            <a:pPr marL="0" indent="0">
              <a:buNone/>
            </a:pPr>
            <a:endParaRPr lang="en-US" dirty="0"/>
          </a:p>
        </p:txBody>
      </p:sp>
      <p:sp>
        <p:nvSpPr>
          <p:cNvPr id="4" name="Footer Placeholder 3"/>
          <p:cNvSpPr>
            <a:spLocks noGrp="1"/>
          </p:cNvSpPr>
          <p:nvPr>
            <p:ph type="ftr" sz="quarter" idx="3"/>
          </p:nvPr>
        </p:nvSpPr>
        <p:spPr/>
        <p:txBody>
          <a:bodyPr/>
          <a:lstStyle/>
          <a:p>
            <a:r>
              <a:rPr lang="en-US"/>
              <a:t>www.pealcenter.org</a:t>
            </a:r>
            <a:endParaRPr lang="en-US" dirty="0"/>
          </a:p>
        </p:txBody>
      </p:sp>
      <p:pic>
        <p:nvPicPr>
          <p:cNvPr id="5" name="Picture 4" descr="rdcjb5 - Setting &lt;strong&gt;Objectives&lt;/strong&gt; and Providing Feedba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429000"/>
            <a:ext cx="2771429" cy="2104762"/>
          </a:xfrm>
          <a:prstGeom prst="rect">
            <a:avLst/>
          </a:prstGeom>
        </p:spPr>
      </p:pic>
    </p:spTree>
    <p:custDataLst>
      <p:tags r:id="rId1"/>
    </p:custDataLst>
    <p:extLst>
      <p:ext uri="{BB962C8B-B14F-4D97-AF65-F5344CB8AC3E}">
        <p14:creationId xmlns:p14="http://schemas.microsoft.com/office/powerpoint/2010/main" val="110146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PEAL’s Mission</a:t>
            </a:r>
          </a:p>
        </p:txBody>
      </p:sp>
      <p:sp>
        <p:nvSpPr>
          <p:cNvPr id="3" name="Content Placeholder 2"/>
          <p:cNvSpPr>
            <a:spLocks noGrp="1"/>
          </p:cNvSpPr>
          <p:nvPr>
            <p:ph sz="quarter" idx="1"/>
          </p:nvPr>
        </p:nvSpPr>
        <p:spPr>
          <a:xfrm>
            <a:off x="612648" y="2057400"/>
            <a:ext cx="8153400" cy="2362200"/>
          </a:xfrm>
          <a:solidFill>
            <a:schemeClr val="accent2">
              <a:lumMod val="60000"/>
              <a:lumOff val="40000"/>
            </a:schemeClr>
          </a:solidFill>
          <a:ln w="76200">
            <a:solidFill>
              <a:schemeClr val="accent2"/>
            </a:solidFill>
          </a:ln>
        </p:spPr>
        <p:txBody>
          <a:bodyPr/>
          <a:lstStyle/>
          <a:p>
            <a:pPr marL="0" indent="0" algn="ctr">
              <a:buNone/>
            </a:pPr>
            <a:r>
              <a:rPr lang="en-US" dirty="0"/>
              <a:t>The mission of the PEAL Center is to educate and empower families to ensure that children, youth and young adults with disabilities and special health care needs lead rich, active lives as full members of their schools and communities</a:t>
            </a:r>
          </a:p>
          <a:p>
            <a:endParaRPr lang="en-US" dirty="0"/>
          </a:p>
          <a:p>
            <a:endParaRPr lang="en-US" dirty="0"/>
          </a:p>
        </p:txBody>
      </p:sp>
      <p:sp>
        <p:nvSpPr>
          <p:cNvPr id="4" name="Footer Placeholder 3"/>
          <p:cNvSpPr>
            <a:spLocks noGrp="1"/>
          </p:cNvSpPr>
          <p:nvPr>
            <p:ph type="ftr" sz="quarter" idx="3"/>
          </p:nvPr>
        </p:nvSpPr>
        <p:spPr/>
        <p:txBody>
          <a:bodyPr/>
          <a:lstStyle/>
          <a:p>
            <a:r>
              <a:rPr lang="en-US"/>
              <a:t>www.pealcenter.org</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198" y="4705094"/>
            <a:ext cx="2362203" cy="1543306"/>
          </a:xfrm>
          <a:prstGeom prst="rect">
            <a:avLst/>
          </a:prstGeom>
        </p:spPr>
      </p:pic>
    </p:spTree>
    <p:custDataLst>
      <p:tags r:id="rId1"/>
    </p:custDataLst>
    <p:extLst>
      <p:ext uri="{BB962C8B-B14F-4D97-AF65-F5344CB8AC3E}">
        <p14:creationId xmlns:p14="http://schemas.microsoft.com/office/powerpoint/2010/main" val="124593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PEAL Center?</a:t>
            </a:r>
          </a:p>
        </p:txBody>
      </p:sp>
      <p:sp>
        <p:nvSpPr>
          <p:cNvPr id="3" name="Content Placeholder 2"/>
          <p:cNvSpPr>
            <a:spLocks noGrp="1"/>
          </p:cNvSpPr>
          <p:nvPr>
            <p:ph sz="quarter" idx="1"/>
          </p:nvPr>
        </p:nvSpPr>
        <p:spPr/>
        <p:txBody>
          <a:bodyPr/>
          <a:lstStyle/>
          <a:p>
            <a:r>
              <a:rPr lang="en-US" dirty="0"/>
              <a:t>Parent Training &amp; Information Center (PTI) and Family-to-Family Health Information Center (F2F)</a:t>
            </a:r>
          </a:p>
          <a:p>
            <a:r>
              <a:rPr lang="en-US" dirty="0"/>
              <a:t>PEAL services are provided at no charge to families due to federal funding and donations</a:t>
            </a:r>
          </a:p>
          <a:p>
            <a:r>
              <a:rPr lang="en-US" dirty="0"/>
              <a:t>Family-led organization</a:t>
            </a:r>
          </a:p>
          <a:p>
            <a:r>
              <a:rPr lang="en-US" dirty="0"/>
              <a:t>Serves the entire state of Pennsylvania</a:t>
            </a:r>
          </a:p>
        </p:txBody>
      </p:sp>
      <p:sp>
        <p:nvSpPr>
          <p:cNvPr id="4" name="Footer Placeholder 3"/>
          <p:cNvSpPr>
            <a:spLocks noGrp="1"/>
          </p:cNvSpPr>
          <p:nvPr>
            <p:ph type="ftr" sz="quarter" idx="3"/>
          </p:nvPr>
        </p:nvSpPr>
        <p:spPr/>
        <p:txBody>
          <a:bodyPr/>
          <a:lstStyle/>
          <a:p>
            <a:r>
              <a:rPr lang="en-US"/>
              <a:t>www.pealcenter.org</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7" y="5009894"/>
            <a:ext cx="2362203" cy="1543306"/>
          </a:xfrm>
          <a:prstGeom prst="rect">
            <a:avLst/>
          </a:prstGeom>
        </p:spPr>
      </p:pic>
    </p:spTree>
    <p:custDataLst>
      <p:tags r:id="rId1"/>
    </p:custDataLst>
    <p:extLst>
      <p:ext uri="{BB962C8B-B14F-4D97-AF65-F5344CB8AC3E}">
        <p14:creationId xmlns:p14="http://schemas.microsoft.com/office/powerpoint/2010/main" val="192877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Assist</a:t>
            </a:r>
          </a:p>
        </p:txBody>
      </p:sp>
      <p:sp>
        <p:nvSpPr>
          <p:cNvPr id="3" name="Content Placeholder 2"/>
          <p:cNvSpPr>
            <a:spLocks noGrp="1"/>
          </p:cNvSpPr>
          <p:nvPr>
            <p:ph sz="quarter" idx="1"/>
          </p:nvPr>
        </p:nvSpPr>
        <p:spPr/>
        <p:txBody>
          <a:bodyPr/>
          <a:lstStyle/>
          <a:p>
            <a:r>
              <a:rPr lang="en-US" dirty="0"/>
              <a:t>Educate and empower families, youth and young adults up to age 26, and professionals who work with them</a:t>
            </a:r>
          </a:p>
          <a:p>
            <a:r>
              <a:rPr lang="en-US" dirty="0"/>
              <a:t>Equip with the tools needed to advocate for their children and themselves</a:t>
            </a:r>
          </a:p>
          <a:p>
            <a:r>
              <a:rPr lang="en-US" dirty="0"/>
              <a:t>Offer guidance in education and </a:t>
            </a:r>
            <a:br>
              <a:rPr lang="en-US" dirty="0"/>
            </a:br>
            <a:r>
              <a:rPr lang="en-US" dirty="0"/>
              <a:t>healthcare systems</a:t>
            </a:r>
          </a:p>
          <a:p>
            <a:r>
              <a:rPr lang="en-US" dirty="0"/>
              <a:t>Develop informed decision makers</a:t>
            </a:r>
          </a:p>
        </p:txBody>
      </p:sp>
      <p:sp>
        <p:nvSpPr>
          <p:cNvPr id="4" name="Footer Placeholder 3"/>
          <p:cNvSpPr>
            <a:spLocks noGrp="1"/>
          </p:cNvSpPr>
          <p:nvPr>
            <p:ph type="ftr" sz="quarter" idx="3"/>
          </p:nvPr>
        </p:nvSpPr>
        <p:spPr/>
        <p:txBody>
          <a:bodyPr/>
          <a:lstStyle/>
          <a:p>
            <a:r>
              <a:rPr lang="en-US" dirty="0"/>
              <a:t>www.pealcenter.org</a:t>
            </a:r>
          </a:p>
        </p:txBody>
      </p:sp>
      <p:pic>
        <p:nvPicPr>
          <p:cNvPr id="6" name="Picture 5" descr="Secondary Literacy Coaches Wiki - ho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627" y="3795609"/>
            <a:ext cx="1929373" cy="3039979"/>
          </a:xfrm>
          <a:prstGeom prst="rect">
            <a:avLst/>
          </a:prstGeom>
        </p:spPr>
      </p:pic>
    </p:spTree>
    <p:custDataLst>
      <p:tags r:id="rId1"/>
    </p:custDataLst>
    <p:extLst>
      <p:ext uri="{BB962C8B-B14F-4D97-AF65-F5344CB8AC3E}">
        <p14:creationId xmlns:p14="http://schemas.microsoft.com/office/powerpoint/2010/main" val="76574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PEAL Center Services</a:t>
            </a:r>
          </a:p>
        </p:txBody>
      </p:sp>
      <p:sp>
        <p:nvSpPr>
          <p:cNvPr id="4" name="Content Placeholder 3"/>
          <p:cNvSpPr>
            <a:spLocks noGrp="1"/>
          </p:cNvSpPr>
          <p:nvPr>
            <p:ph sz="quarter" idx="1"/>
          </p:nvPr>
        </p:nvSpPr>
        <p:spPr/>
        <p:txBody>
          <a:bodyPr/>
          <a:lstStyle/>
          <a:p>
            <a:r>
              <a:rPr lang="en-US" dirty="0"/>
              <a:t>Outreach</a:t>
            </a:r>
          </a:p>
          <a:p>
            <a:r>
              <a:rPr lang="en-US" dirty="0"/>
              <a:t>Resources</a:t>
            </a:r>
          </a:p>
          <a:p>
            <a:r>
              <a:rPr lang="en-US" dirty="0"/>
              <a:t>Individual Assistance</a:t>
            </a:r>
          </a:p>
          <a:p>
            <a:r>
              <a:rPr lang="en-US" dirty="0"/>
              <a:t>Training</a:t>
            </a:r>
          </a:p>
          <a:p>
            <a:r>
              <a:rPr lang="en-US" dirty="0"/>
              <a:t>Leadership Development</a:t>
            </a:r>
          </a:p>
          <a:p>
            <a:r>
              <a:rPr lang="en-US" dirty="0"/>
              <a:t>Partnerships</a:t>
            </a:r>
          </a:p>
        </p:txBody>
      </p:sp>
      <p:pic>
        <p:nvPicPr>
          <p:cNvPr id="6" name="Content Placeholder 5"/>
          <p:cNvPicPr>
            <a:picLocks noGrp="1" noChangeAspect="1"/>
          </p:cNvPicPr>
          <p:nvPr>
            <p:ph sz="quarter" idx="2"/>
          </p:nvPr>
        </p:nvPicPr>
        <p:blipFill rotWithShape="1">
          <a:blip r:embed="rId4">
            <a:extLst>
              <a:ext uri="{28A0092B-C50C-407E-A947-70E740481C1C}">
                <a14:useLocalDpi xmlns:a14="http://schemas.microsoft.com/office/drawing/2010/main" val="0"/>
              </a:ext>
            </a:extLst>
          </a:blip>
          <a:srcRect t="10243" b="8090"/>
          <a:stretch/>
        </p:blipFill>
        <p:spPr>
          <a:xfrm>
            <a:off x="4114800" y="1543339"/>
            <a:ext cx="4880773" cy="5162261"/>
          </a:xfrm>
        </p:spPr>
      </p:pic>
      <p:sp>
        <p:nvSpPr>
          <p:cNvPr id="3" name="Footer Placeholder 2"/>
          <p:cNvSpPr>
            <a:spLocks noGrp="1"/>
          </p:cNvSpPr>
          <p:nvPr>
            <p:ph type="ftr" sz="quarter" idx="17"/>
          </p:nvPr>
        </p:nvSpPr>
        <p:spPr/>
        <p:txBody>
          <a:bodyPr/>
          <a:lstStyle/>
          <a:p>
            <a:r>
              <a:rPr kumimoji="0" lang="en-US" dirty="0"/>
              <a:t>www.pealcenter.org</a:t>
            </a:r>
          </a:p>
        </p:txBody>
      </p:sp>
    </p:spTree>
    <p:custDataLst>
      <p:tags r:id="rId1"/>
    </p:custDataLst>
    <p:extLst>
      <p:ext uri="{BB962C8B-B14F-4D97-AF65-F5344CB8AC3E}">
        <p14:creationId xmlns:p14="http://schemas.microsoft.com/office/powerpoint/2010/main" val="30489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199"/>
            <a:ext cx="8153400" cy="4648007"/>
          </a:xfrm>
        </p:spPr>
        <p:txBody>
          <a:bodyPr>
            <a:normAutofit/>
          </a:bodyPr>
          <a:lstStyle/>
          <a:p>
            <a:r>
              <a:rPr lang="en-US" dirty="0"/>
              <a:t>Reach families, youth/young adults, and professionals who would benefit from PEAL services</a:t>
            </a:r>
          </a:p>
          <a:p>
            <a:pPr lvl="1"/>
            <a:r>
              <a:rPr lang="en-US" dirty="0"/>
              <a:t>Engage underserved communities  </a:t>
            </a:r>
          </a:p>
          <a:p>
            <a:r>
              <a:rPr lang="en-US" dirty="0"/>
              <a:t>Share information about PEAL and </a:t>
            </a:r>
            <a:br>
              <a:rPr lang="en-US" dirty="0"/>
            </a:br>
            <a:r>
              <a:rPr lang="en-US" dirty="0"/>
              <a:t>statewide services</a:t>
            </a:r>
          </a:p>
          <a:p>
            <a:r>
              <a:rPr lang="en-US" dirty="0"/>
              <a:t>Network with organizations</a:t>
            </a:r>
          </a:p>
          <a:p>
            <a:r>
              <a:rPr lang="en-US" dirty="0"/>
              <a:t>Build community connections</a:t>
            </a:r>
          </a:p>
          <a:p>
            <a:r>
              <a:rPr lang="en-US" dirty="0"/>
              <a:t>Interact on social media</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9726"/>
            <a:ext cx="3044952" cy="1155674"/>
          </a:xfrm>
          <a:prstGeom prst="rect">
            <a:avLst/>
          </a:prstGeom>
        </p:spPr>
      </p:pic>
      <p:sp>
        <p:nvSpPr>
          <p:cNvPr id="6" name="Footer Placeholder 5"/>
          <p:cNvSpPr>
            <a:spLocks noGrp="1"/>
          </p:cNvSpPr>
          <p:nvPr>
            <p:ph type="ftr" sz="quarter" idx="3"/>
          </p:nvPr>
        </p:nvSpPr>
        <p:spPr/>
        <p:txBody>
          <a:bodyPr/>
          <a:lstStyle/>
          <a:p>
            <a:r>
              <a:rPr lang="en-US" dirty="0"/>
              <a:t>www.pealcenter.org</a:t>
            </a:r>
          </a:p>
        </p:txBody>
      </p:sp>
      <p:pic>
        <p:nvPicPr>
          <p:cNvPr id="2" name="Picture 1" descr="sanscrite cogitare, sanscrite loqui: &quot;How do you find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3584448"/>
            <a:ext cx="2892552" cy="2892552"/>
          </a:xfrm>
          <a:prstGeom prst="rect">
            <a:avLst/>
          </a:prstGeom>
        </p:spPr>
      </p:pic>
    </p:spTree>
    <p:custDataLst>
      <p:tags r:id="rId1"/>
    </p:custDataLst>
    <p:extLst>
      <p:ext uri="{BB962C8B-B14F-4D97-AF65-F5344CB8AC3E}">
        <p14:creationId xmlns:p14="http://schemas.microsoft.com/office/powerpoint/2010/main" val="113491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5105400"/>
          </a:xfrm>
        </p:spPr>
        <p:txBody>
          <a:bodyPr>
            <a:normAutofit/>
          </a:bodyPr>
          <a:lstStyle/>
          <a:p>
            <a:r>
              <a:rPr lang="en-US" dirty="0"/>
              <a:t>Develop and identify tools and materials to increase the knowledge and skills of families, individuals, and professionals</a:t>
            </a:r>
          </a:p>
          <a:p>
            <a:r>
              <a:rPr lang="en-US" dirty="0"/>
              <a:t>Available resources </a:t>
            </a:r>
          </a:p>
          <a:p>
            <a:pPr lvl="1"/>
            <a:r>
              <a:rPr lang="en-US" dirty="0"/>
              <a:t>Weekly e-blasts</a:t>
            </a:r>
          </a:p>
          <a:p>
            <a:pPr lvl="1"/>
            <a:r>
              <a:rPr lang="en-US" dirty="0"/>
              <a:t>Social Media</a:t>
            </a:r>
          </a:p>
          <a:p>
            <a:pPr lvl="1"/>
            <a:r>
              <a:rPr lang="en-US" dirty="0"/>
              <a:t>Newsletters</a:t>
            </a:r>
          </a:p>
          <a:p>
            <a:r>
              <a:rPr lang="en-US" dirty="0"/>
              <a:t>PEAL Website</a:t>
            </a:r>
          </a:p>
          <a:p>
            <a:pPr lvl="1"/>
            <a:r>
              <a:rPr lang="en-US" dirty="0"/>
              <a:t>Community Calendar</a:t>
            </a:r>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10118"/>
            <a:ext cx="3044952" cy="1185282"/>
          </a:xfrm>
          <a:prstGeom prst="rect">
            <a:avLst/>
          </a:prstGeom>
        </p:spPr>
      </p:pic>
      <p:sp>
        <p:nvSpPr>
          <p:cNvPr id="6" name="Footer Placeholder 5"/>
          <p:cNvSpPr>
            <a:spLocks noGrp="1"/>
          </p:cNvSpPr>
          <p:nvPr>
            <p:ph type="ftr" sz="quarter" idx="3"/>
          </p:nvPr>
        </p:nvSpPr>
        <p:spPr/>
        <p:txBody>
          <a:bodyPr/>
          <a:lstStyle/>
          <a:p>
            <a:r>
              <a:rPr lang="en-US" dirty="0"/>
              <a:t>www.pealcenter.org</a:t>
            </a:r>
          </a:p>
        </p:txBody>
      </p:sp>
      <p:pic>
        <p:nvPicPr>
          <p:cNvPr id="2" name="Picture 1"/>
          <p:cNvPicPr>
            <a:picLocks noChangeAspect="1"/>
          </p:cNvPicPr>
          <p:nvPr/>
        </p:nvPicPr>
        <p:blipFill rotWithShape="1">
          <a:blip r:embed="rId5"/>
          <a:srcRect l="500" t="7333" r="12573" b="4667"/>
          <a:stretch/>
        </p:blipFill>
        <p:spPr>
          <a:xfrm>
            <a:off x="4304778" y="3124200"/>
            <a:ext cx="4839222" cy="2755668"/>
          </a:xfrm>
          <a:prstGeom prst="rect">
            <a:avLst/>
          </a:prstGeom>
        </p:spPr>
      </p:pic>
    </p:spTree>
    <p:custDataLst>
      <p:tags r:id="rId1"/>
    </p:custDataLst>
    <p:extLst>
      <p:ext uri="{BB962C8B-B14F-4D97-AF65-F5344CB8AC3E}">
        <p14:creationId xmlns:p14="http://schemas.microsoft.com/office/powerpoint/2010/main" val="4420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EAL Purple_Green Light New (1)">
  <a:themeElements>
    <a:clrScheme name="PEAL Purple &amp; Green">
      <a:dk1>
        <a:sysClr val="windowText" lastClr="000000"/>
      </a:dk1>
      <a:lt1>
        <a:sysClr val="window" lastClr="FFFFFF"/>
      </a:lt1>
      <a:dk2>
        <a:srgbClr val="2B142D"/>
      </a:dk2>
      <a:lt2>
        <a:srgbClr val="C3AFCC"/>
      </a:lt2>
      <a:accent1>
        <a:srgbClr val="3E0E5B"/>
      </a:accent1>
      <a:accent2>
        <a:srgbClr val="6CEA35"/>
      </a:accent2>
      <a:accent3>
        <a:srgbClr val="3E0E5B"/>
      </a:accent3>
      <a:accent4>
        <a:srgbClr val="999966"/>
      </a:accent4>
      <a:accent5>
        <a:srgbClr val="F7901E"/>
      </a:accent5>
      <a:accent6>
        <a:srgbClr val="004E5E"/>
      </a:accent6>
      <a:hlink>
        <a:srgbClr val="666699"/>
      </a:hlink>
      <a:folHlink>
        <a:srgbClr val="9775A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PEAL Purple_Green Light New (1)</Template>
  <TotalTime>2122</TotalTime>
  <Words>2200</Words>
  <Application>Microsoft Office PowerPoint</Application>
  <PresentationFormat>On-screen Show (4:3)</PresentationFormat>
  <Paragraphs>266</Paragraphs>
  <Slides>15</Slides>
  <Notes>15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Lucida Sans</vt:lpstr>
      <vt:lpstr>Tw Cen MT</vt:lpstr>
      <vt:lpstr>Wingdings</vt:lpstr>
      <vt:lpstr>PEAL Purple_Green Light New (1)</vt:lpstr>
      <vt:lpstr>Welcome</vt:lpstr>
      <vt:lpstr>Introduction to the PEAL Center </vt:lpstr>
      <vt:lpstr>Participants will be able to:</vt:lpstr>
      <vt:lpstr>PEAL’s Mission</vt:lpstr>
      <vt:lpstr>What is the PEAL Center?</vt:lpstr>
      <vt:lpstr>How We Assist</vt:lpstr>
      <vt:lpstr>PEAL Center Services</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Admin</cp:lastModifiedBy>
  <cp:revision>124</cp:revision>
  <cp:lastPrinted>2018-07-10T15:09:13Z</cp:lastPrinted>
  <dcterms:created xsi:type="dcterms:W3CDTF">2017-08-02T17:02:52Z</dcterms:created>
  <dcterms:modified xsi:type="dcterms:W3CDTF">2023-02-02T00:43:49Z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3845129A-6A0E-43B1-908C-1C360B520C1D</vt:lpwstr>
  </property>
  <property fmtid="{D5CDD505-2E9C-101B-9397-08002B2CF9AE}" pid="3" name="ArticulatePath">
    <vt:lpwstr>Presentation1</vt:lpwstr>
  </property>
</Properties>
</file>